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9" r:id="rId9"/>
    <p:sldId id="261" r:id="rId10"/>
    <p:sldId id="266" r:id="rId11"/>
    <p:sldId id="272" r:id="rId12"/>
    <p:sldId id="273" r:id="rId13"/>
    <p:sldId id="264" r:id="rId14"/>
    <p:sldId id="267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FF"/>
    <a:srgbClr val="BA2020"/>
    <a:srgbClr val="C5D1D7"/>
    <a:srgbClr val="000080"/>
    <a:srgbClr val="008B80"/>
    <a:srgbClr val="CA9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849" autoAdjust="0"/>
  </p:normalViewPr>
  <p:slideViewPr>
    <p:cSldViewPr>
      <p:cViewPr varScale="1">
        <p:scale>
          <a:sx n="68" d="100"/>
          <a:sy n="68" d="100"/>
        </p:scale>
        <p:origin x="41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04CA67-DBF8-4FC2-B8FA-A960F1FD0B1E}" type="datetimeFigureOut">
              <a:rPr lang="en-GB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D7F66F-8D2C-49BF-AD5B-E1954DDCD6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630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A5F722-8457-40F3-8F71-13C0473EDDD8}" type="slidenum">
              <a:rPr lang="en-GB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724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3007A8-864A-44C6-98C3-55405B31C3C2}" type="slidenum">
              <a:rPr lang="en-GB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404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966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ine panoramică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581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5384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567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640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1542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252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712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723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674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633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740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056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03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521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791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11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D9993C3F-05A7-4093-800F-7F2A83F5BBBB}" type="datetimeFigureOut">
              <a:rPr lang="en-GB" smtClean="0"/>
              <a:pPr>
                <a:defRPr/>
              </a:pPr>
              <a:t>08/11/2015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434F1899-1856-4742-B98F-ACA5392C37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45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  <p:sldLayoutId id="2147484028" r:id="rId12"/>
    <p:sldLayoutId id="2147484029" r:id="rId13"/>
    <p:sldLayoutId id="2147484030" r:id="rId14"/>
    <p:sldLayoutId id="2147484031" r:id="rId15"/>
    <p:sldLayoutId id="2147484032" r:id="rId16"/>
    <p:sldLayoutId id="2147484033" r:id="rId1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412" y="1484784"/>
            <a:ext cx="8059738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Ce </a:t>
            </a:r>
            <a:r>
              <a:rPr lang="en-GB" dirty="0" err="1" smtClean="0"/>
              <a:t>sunt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i="1" dirty="0" err="1" smtClean="0">
                <a:solidFill>
                  <a:srgbClr val="BA2020"/>
                </a:solidFill>
              </a:rPr>
              <a:t>Subprogramele</a:t>
            </a:r>
            <a:r>
              <a:rPr lang="en-GB" i="1" dirty="0" smtClean="0">
                <a:solidFill>
                  <a:srgbClr val="BA2020"/>
                </a:solidFill>
              </a:rPr>
              <a:t> recursive ?</a:t>
            </a:r>
            <a:endParaRPr lang="en-GB" dirty="0" smtClean="0">
              <a:solidFill>
                <a:srgbClr val="BA2020"/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203200"/>
            <a:ext cx="95567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2484438" y="3482975"/>
            <a:ext cx="41036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en-GB" sz="2800" i="1" dirty="0">
                <a:solidFill>
                  <a:schemeClr val="accent1"/>
                </a:solidFill>
              </a:rPr>
              <a:t>“S</a:t>
            </a:r>
            <a:r>
              <a:rPr lang="ro-RO" sz="2800" i="1" dirty="0">
                <a:solidFill>
                  <a:schemeClr val="accent1"/>
                </a:solidFill>
              </a:rPr>
              <a:t>ă </a:t>
            </a:r>
            <a:r>
              <a:rPr lang="ro-RO" sz="2800" i="1" dirty="0" err="1">
                <a:solidFill>
                  <a:schemeClr val="accent1"/>
                </a:solidFill>
              </a:rPr>
              <a:t>învăţăm</a:t>
            </a:r>
            <a:r>
              <a:rPr lang="ro-RO" sz="2800" i="1" dirty="0">
                <a:solidFill>
                  <a:schemeClr val="accent1"/>
                </a:solidFill>
              </a:rPr>
              <a:t> inteligent”</a:t>
            </a:r>
            <a:endParaRPr lang="en-GB" sz="2800" b="1" i="1" dirty="0">
              <a:solidFill>
                <a:schemeClr val="accent1"/>
              </a:solidFill>
            </a:endParaRPr>
          </a:p>
          <a:p>
            <a:pPr eaLnBrk="1" hangingPunct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896408" y="620688"/>
            <a:ext cx="7359650" cy="758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Cum </a:t>
            </a:r>
            <a:r>
              <a:rPr lang="en-US" dirty="0" err="1" smtClean="0"/>
              <a:t>scriem</a:t>
            </a:r>
            <a:r>
              <a:rPr lang="en-US" dirty="0" smtClean="0"/>
              <a:t> un subprogram </a:t>
            </a:r>
            <a:r>
              <a:rPr lang="en-US" dirty="0" err="1" smtClean="0"/>
              <a:t>recursiv</a:t>
            </a:r>
            <a:r>
              <a:rPr lang="en-US" dirty="0" smtClean="0"/>
              <a:t> ?</a:t>
            </a: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1176864" y="1379513"/>
            <a:ext cx="7355575" cy="4555619"/>
          </a:xfrm>
        </p:spPr>
        <p:txBody>
          <a:bodyPr>
            <a:normAutofit lnSpcReduction="10000"/>
          </a:bodyPr>
          <a:lstStyle/>
          <a:p>
            <a:pPr marL="363538" indent="-363538" eaLnBrk="1" hangingPunct="1">
              <a:buFont typeface="Wingdings 2" pitchFamily="18" charset="2"/>
              <a:buAutoNum type="arabicPeriod"/>
              <a:defRPr/>
            </a:pPr>
            <a:r>
              <a:rPr lang="en-US" dirty="0" err="1" smtClean="0"/>
              <a:t>Trebuie</a:t>
            </a:r>
            <a:r>
              <a:rPr lang="en-US" dirty="0" smtClean="0"/>
              <a:t> s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formul</a:t>
            </a:r>
            <a:r>
              <a:rPr lang="ro-RO" dirty="0" smtClean="0"/>
              <a:t>ă</a:t>
            </a:r>
            <a:r>
              <a:rPr lang="en-US" dirty="0" smtClean="0"/>
              <a:t>m </a:t>
            </a:r>
            <a:r>
              <a:rPr lang="en-US" dirty="0" err="1" smtClean="0"/>
              <a:t>problema</a:t>
            </a:r>
            <a:r>
              <a:rPr lang="en-US" dirty="0" smtClean="0"/>
              <a:t> </a:t>
            </a:r>
            <a:r>
              <a:rPr lang="ro-RO" dirty="0" smtClean="0"/>
              <a:t>î</a:t>
            </a:r>
            <a:r>
              <a:rPr lang="en-US" dirty="0" smtClean="0"/>
              <a:t>n </a:t>
            </a:r>
            <a:r>
              <a:rPr lang="en-US" dirty="0" err="1" smtClean="0"/>
              <a:t>termeni</a:t>
            </a:r>
            <a:r>
              <a:rPr lang="en-US" dirty="0" smtClean="0"/>
              <a:t> </a:t>
            </a:r>
            <a:r>
              <a:rPr lang="en-US" dirty="0" err="1" smtClean="0"/>
              <a:t>recursivi</a:t>
            </a:r>
            <a:endParaRPr lang="en-US" dirty="0" smtClean="0"/>
          </a:p>
          <a:p>
            <a:pPr marL="174625" indent="-174625" eaLnBrk="1" hangingPunct="1">
              <a:buFont typeface="Wingdings 2" pitchFamily="18" charset="2"/>
              <a:buNone/>
              <a:defRPr/>
            </a:pPr>
            <a:r>
              <a:rPr lang="en-US" sz="2400" dirty="0" smtClean="0"/>
              <a:t>	-</a:t>
            </a:r>
            <a:r>
              <a:rPr lang="ro-RO" sz="2400" dirty="0" smtClean="0"/>
              <a:t> </a:t>
            </a:r>
            <a:r>
              <a:rPr lang="ro-RO" sz="2400" i="1" dirty="0" smtClean="0"/>
              <a:t>stabilim</a:t>
            </a:r>
            <a:r>
              <a:rPr lang="en-US" sz="2400" dirty="0" smtClean="0"/>
              <a:t> </a:t>
            </a:r>
            <a:r>
              <a:rPr lang="en-US" sz="2400" i="1" dirty="0" smtClean="0"/>
              <a:t>formula de </a:t>
            </a:r>
            <a:r>
              <a:rPr lang="en-US" sz="2400" i="1" dirty="0" err="1" smtClean="0"/>
              <a:t>recuren</a:t>
            </a:r>
            <a:r>
              <a:rPr lang="ro-RO" sz="2400" i="1" dirty="0" smtClean="0"/>
              <a:t>ţă</a:t>
            </a:r>
            <a:endParaRPr lang="en-US" sz="2400" i="1" dirty="0" smtClean="0"/>
          </a:p>
          <a:p>
            <a:pPr marL="174625" indent="-174625" eaLnBrk="1" hangingPunct="1">
              <a:buFont typeface="Wingdings 2" pitchFamily="18" charset="2"/>
              <a:buNone/>
              <a:defRPr/>
            </a:pPr>
            <a:r>
              <a:rPr lang="en-US" sz="2400" dirty="0" smtClean="0"/>
              <a:t>	- </a:t>
            </a:r>
            <a:r>
              <a:rPr lang="ro-RO" sz="2400" i="1" dirty="0" smtClean="0"/>
              <a:t>identificăm </a:t>
            </a:r>
            <a:r>
              <a:rPr lang="en-US" sz="2400" i="1" dirty="0" err="1" smtClean="0"/>
              <a:t>solu</a:t>
            </a:r>
            <a:r>
              <a:rPr lang="ro-RO" sz="2400" i="1" dirty="0" smtClean="0"/>
              <a:t>ţi</a:t>
            </a:r>
            <a:r>
              <a:rPr lang="en-US" sz="2400" i="1" dirty="0" smtClean="0"/>
              <a:t>a </a:t>
            </a:r>
            <a:r>
              <a:rPr lang="ro-RO" sz="2400" i="1" dirty="0" smtClean="0"/>
              <a:t>î</a:t>
            </a:r>
            <a:r>
              <a:rPr lang="en-US" sz="2400" i="1" dirty="0" smtClean="0"/>
              <a:t>n </a:t>
            </a:r>
            <a:r>
              <a:rPr lang="en-US" sz="2400" i="1" dirty="0" err="1" smtClean="0"/>
              <a:t>cazul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rezolv</a:t>
            </a:r>
            <a:r>
              <a:rPr lang="ro-RO" sz="2400" i="1" dirty="0" smtClean="0"/>
              <a:t>ă</a:t>
            </a:r>
            <a:r>
              <a:rPr lang="en-US" sz="2400" i="1" dirty="0" err="1" smtClean="0"/>
              <a:t>rii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directe</a:t>
            </a:r>
            <a:r>
              <a:rPr lang="ro-RO" sz="2400" dirty="0" smtClean="0"/>
              <a:t>, dată de obicei sub forma </a:t>
            </a:r>
            <a:r>
              <a:rPr lang="ro-RO" sz="2400" i="1" dirty="0" smtClean="0"/>
              <a:t>condiţiilor iniţiale</a:t>
            </a:r>
          </a:p>
          <a:p>
            <a:pPr marL="174625" indent="-174625" eaLnBrk="1" hangingPunct="1">
              <a:spcAft>
                <a:spcPts val="1200"/>
              </a:spcAft>
              <a:buFont typeface="Wingdings 2" pitchFamily="18" charset="2"/>
              <a:buNone/>
              <a:defRPr/>
            </a:pPr>
            <a:r>
              <a:rPr lang="ro-RO" sz="2400" i="1" dirty="0"/>
              <a:t> </a:t>
            </a:r>
            <a:r>
              <a:rPr lang="ro-RO" sz="2400" i="1" dirty="0" smtClean="0"/>
              <a:t> - formulăm subproblemele</a:t>
            </a:r>
            <a:r>
              <a:rPr lang="ro-RO" sz="2400" dirty="0" smtClean="0"/>
              <a:t> de rezolvat în cazul în care nu dispunem de o formulă de recurenţă</a:t>
            </a:r>
            <a:endParaRPr lang="en-US" dirty="0" smtClean="0"/>
          </a:p>
          <a:p>
            <a:pPr marL="363538" indent="-363538" eaLnBrk="1" hangingPunct="1">
              <a:buFont typeface="+mj-lt"/>
              <a:buAutoNum type="arabicPeriod" startAt="2"/>
              <a:defRPr/>
            </a:pPr>
            <a:r>
              <a:rPr lang="en-US" dirty="0" err="1" smtClean="0"/>
              <a:t>Scriem</a:t>
            </a:r>
            <a:r>
              <a:rPr lang="en-US" dirty="0" smtClean="0"/>
              <a:t> </a:t>
            </a:r>
            <a:r>
              <a:rPr lang="en-US" dirty="0" err="1" smtClean="0"/>
              <a:t>subprogramul</a:t>
            </a:r>
            <a:r>
              <a:rPr lang="en-US" dirty="0" smtClean="0"/>
              <a:t> </a:t>
            </a:r>
            <a:r>
              <a:rPr lang="en-US" dirty="0" err="1" smtClean="0"/>
              <a:t>recursiv</a:t>
            </a:r>
            <a:r>
              <a:rPr lang="en-US" dirty="0" smtClean="0"/>
              <a:t>:</a:t>
            </a:r>
          </a:p>
          <a:p>
            <a:pPr marL="174625" indent="-174625" eaLnBrk="1" hangingPunct="1">
              <a:buFont typeface="Wingdings 2" pitchFamily="18" charset="2"/>
              <a:buNone/>
              <a:defRPr/>
            </a:pPr>
            <a:r>
              <a:rPr lang="en-US" sz="2400" dirty="0" smtClean="0"/>
              <a:t> 	- </a:t>
            </a:r>
            <a:r>
              <a:rPr lang="en-US" sz="2400" dirty="0" err="1" smtClean="0"/>
              <a:t>solu</a:t>
            </a:r>
            <a:r>
              <a:rPr lang="ro-RO" sz="2400" dirty="0" smtClean="0"/>
              <a:t>ţ</a:t>
            </a:r>
            <a:r>
              <a:rPr lang="en-US" sz="2400" dirty="0" err="1" smtClean="0"/>
              <a:t>ia</a:t>
            </a:r>
            <a:r>
              <a:rPr lang="en-US" sz="2400" dirty="0" smtClean="0"/>
              <a:t> direct</a:t>
            </a:r>
            <a:r>
              <a:rPr lang="ro-RO" sz="2400" dirty="0" smtClean="0"/>
              <a:t>ă</a:t>
            </a:r>
            <a:r>
              <a:rPr lang="en-US" sz="2400" dirty="0" smtClean="0"/>
              <a:t> se </a:t>
            </a:r>
            <a:r>
              <a:rPr lang="en-US" sz="2400" dirty="0" err="1" smtClean="0"/>
              <a:t>scrie</a:t>
            </a:r>
            <a:r>
              <a:rPr lang="en-US" sz="2400" dirty="0" smtClean="0"/>
              <a:t> sub forma </a:t>
            </a:r>
            <a:r>
              <a:rPr lang="en-US" sz="2400" i="1" dirty="0" err="1" smtClean="0"/>
              <a:t>condi</a:t>
            </a:r>
            <a:r>
              <a:rPr lang="ro-RO" sz="2400" i="1" dirty="0" smtClean="0"/>
              <a:t>ţ</a:t>
            </a:r>
            <a:r>
              <a:rPr lang="en-US" sz="2400" i="1" dirty="0" err="1" smtClean="0"/>
              <a:t>iei</a:t>
            </a:r>
            <a:r>
              <a:rPr lang="en-US" sz="2400" i="1" dirty="0" smtClean="0"/>
              <a:t> de </a:t>
            </a:r>
            <a:r>
              <a:rPr lang="en-US" sz="2400" i="1" dirty="0" err="1" smtClean="0"/>
              <a:t>oprire</a:t>
            </a:r>
            <a:endParaRPr lang="en-US" sz="2400" i="1" dirty="0" smtClean="0"/>
          </a:p>
          <a:p>
            <a:pPr marL="174625" indent="-174625" eaLnBrk="1" hangingPunct="1">
              <a:buFont typeface="Wingdings 2" pitchFamily="18" charset="2"/>
              <a:buNone/>
              <a:defRPr/>
            </a:pPr>
            <a:r>
              <a:rPr lang="en-US" sz="2400" dirty="0" smtClean="0"/>
              <a:t>	- </a:t>
            </a:r>
            <a:r>
              <a:rPr lang="en-US" sz="2400" i="1" dirty="0" err="1" smtClean="0"/>
              <a:t>apelul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recursiv</a:t>
            </a:r>
            <a:r>
              <a:rPr lang="en-US" sz="2400" i="1" dirty="0" smtClean="0"/>
              <a:t> </a:t>
            </a:r>
            <a:r>
              <a:rPr lang="en-US" sz="2400" dirty="0" err="1" smtClean="0"/>
              <a:t>rezult</a:t>
            </a:r>
            <a:r>
              <a:rPr lang="ro-RO" sz="2400" dirty="0" smtClean="0"/>
              <a:t>ă</a:t>
            </a:r>
            <a:r>
              <a:rPr lang="en-US" sz="2400" dirty="0" smtClean="0"/>
              <a:t> din formula de </a:t>
            </a:r>
            <a:r>
              <a:rPr lang="en-US" sz="2400" dirty="0" err="1" smtClean="0"/>
              <a:t>recuren</a:t>
            </a:r>
            <a:r>
              <a:rPr lang="ro-RO" sz="2400" dirty="0" smtClean="0"/>
              <a:t>ţă</a:t>
            </a:r>
          </a:p>
          <a:p>
            <a:pPr marL="174625" indent="-174625" eaLnBrk="1" hangingPunct="1">
              <a:buFont typeface="Wingdings 2" pitchFamily="18" charset="2"/>
              <a:buNone/>
              <a:defRPr/>
            </a:pPr>
            <a:r>
              <a:rPr lang="ro-RO" sz="2400" dirty="0"/>
              <a:t> </a:t>
            </a:r>
            <a:r>
              <a:rPr lang="ro-RO" sz="2400" dirty="0" smtClean="0"/>
              <a:t> - la fiecare apel </a:t>
            </a:r>
            <a:r>
              <a:rPr lang="ro-RO" sz="2400" i="1" dirty="0" smtClean="0"/>
              <a:t>problema parţială trebuie rezolvată </a:t>
            </a:r>
            <a:r>
              <a:rPr lang="ro-RO" sz="2400" i="1" dirty="0" smtClean="0"/>
              <a:t>complet</a:t>
            </a:r>
            <a:endParaRPr lang="en-US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172" y="404664"/>
            <a:ext cx="6798734" cy="1303867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</a:t>
            </a:r>
            <a:r>
              <a:rPr lang="ro-RO" dirty="0" smtClean="0"/>
              <a:t>ăspundeţi la întrebări</a:t>
            </a:r>
            <a:endParaRPr lang="en-GB" dirty="0"/>
          </a:p>
        </p:txBody>
      </p:sp>
      <p:pic>
        <p:nvPicPr>
          <p:cNvPr id="24601" name="Picture 2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3479" y="1484784"/>
            <a:ext cx="7953173" cy="4765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798734" cy="1303867"/>
          </a:xfrm>
        </p:spPr>
        <p:txBody>
          <a:bodyPr/>
          <a:lstStyle/>
          <a:p>
            <a:pPr>
              <a:defRPr/>
            </a:pPr>
            <a:r>
              <a:rPr lang="en-GB" dirty="0"/>
              <a:t>R</a:t>
            </a:r>
            <a:r>
              <a:rPr lang="ro-RO" dirty="0"/>
              <a:t>ăspundeţi la întrebări</a:t>
            </a:r>
            <a:endParaRPr lang="en-GB" dirty="0"/>
          </a:p>
        </p:txBody>
      </p:sp>
      <p:pic>
        <p:nvPicPr>
          <p:cNvPr id="2560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268760"/>
            <a:ext cx="8275256" cy="452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187" y="980728"/>
            <a:ext cx="7504112" cy="758825"/>
          </a:xfrm>
        </p:spPr>
        <p:txBody>
          <a:bodyPr/>
          <a:lstStyle/>
          <a:p>
            <a:pPr eaLnBrk="1" hangingPunct="1">
              <a:defRPr/>
            </a:pPr>
            <a:r>
              <a:rPr lang="ro-RO" dirty="0" smtClean="0"/>
              <a:t>Aţi înţeles </a:t>
            </a:r>
            <a:r>
              <a:rPr lang="en-GB" dirty="0" smtClean="0"/>
              <a:t>? </a:t>
            </a:r>
            <a:r>
              <a:rPr lang="ro-RO" dirty="0" smtClean="0"/>
              <a:t>Încercaţi</a:t>
            </a:r>
            <a:r>
              <a:rPr lang="en-GB" dirty="0" smtClean="0"/>
              <a:t> s</a:t>
            </a:r>
            <a:r>
              <a:rPr lang="ro-RO" dirty="0" smtClean="0"/>
              <a:t>ă rezolvaţi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362" t="-1200" r="-1004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408" y="692696"/>
            <a:ext cx="7359650" cy="758825"/>
          </a:xfrm>
        </p:spPr>
        <p:txBody>
          <a:bodyPr/>
          <a:lstStyle/>
          <a:p>
            <a:pPr eaLnBrk="1" hangingPunct="1">
              <a:defRPr/>
            </a:pPr>
            <a:r>
              <a:rPr lang="ro-RO" dirty="0" smtClean="0"/>
              <a:t>Să recapitulăm</a:t>
            </a:r>
            <a:endParaRPr lang="en-GB" dirty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971600" y="1628800"/>
            <a:ext cx="7284458" cy="4392488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o-RO" dirty="0" smtClean="0"/>
              <a:t>Ce este </a:t>
            </a:r>
            <a:r>
              <a:rPr lang="ro-RO" i="1" dirty="0" smtClean="0">
                <a:solidFill>
                  <a:srgbClr val="C00000"/>
                </a:solidFill>
              </a:rPr>
              <a:t>recursivitatea</a:t>
            </a:r>
            <a:r>
              <a:rPr lang="ro-RO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?</a:t>
            </a:r>
          </a:p>
          <a:p>
            <a:pPr eaLnBrk="1" hangingPunct="1"/>
            <a:r>
              <a:rPr lang="en-GB" dirty="0" smtClean="0"/>
              <a:t>Cum </a:t>
            </a:r>
            <a:r>
              <a:rPr lang="en-GB" i="1" dirty="0" err="1" smtClean="0">
                <a:solidFill>
                  <a:srgbClr val="C00000"/>
                </a:solidFill>
              </a:rPr>
              <a:t>recunoa</a:t>
            </a:r>
            <a:r>
              <a:rPr lang="ro-RO" i="1" dirty="0" err="1" smtClean="0">
                <a:solidFill>
                  <a:srgbClr val="C00000"/>
                </a:solidFill>
              </a:rPr>
              <a:t>ştem</a:t>
            </a:r>
            <a:r>
              <a:rPr lang="ro-RO" i="1" dirty="0" smtClean="0">
                <a:solidFill>
                  <a:srgbClr val="C00000"/>
                </a:solidFill>
              </a:rPr>
              <a:t> </a:t>
            </a:r>
            <a:r>
              <a:rPr lang="ro-RO" dirty="0" smtClean="0"/>
              <a:t>un subprogram recursiv </a:t>
            </a:r>
            <a:r>
              <a:rPr lang="en-GB" dirty="0" smtClean="0"/>
              <a:t>?</a:t>
            </a:r>
          </a:p>
          <a:p>
            <a:pPr eaLnBrk="1" hangingPunct="1"/>
            <a:r>
              <a:rPr lang="ro-RO" dirty="0" smtClean="0"/>
              <a:t>Unde scriem</a:t>
            </a:r>
            <a:r>
              <a:rPr lang="en-GB" dirty="0" smtClean="0"/>
              <a:t> </a:t>
            </a:r>
            <a:r>
              <a:rPr lang="en-GB" i="1" dirty="0" err="1" smtClean="0">
                <a:solidFill>
                  <a:srgbClr val="C00000"/>
                </a:solidFill>
              </a:rPr>
              <a:t>apelul</a:t>
            </a:r>
            <a:r>
              <a:rPr lang="en-GB" i="1" dirty="0" smtClean="0">
                <a:solidFill>
                  <a:srgbClr val="C00000"/>
                </a:solidFill>
              </a:rPr>
              <a:t> </a:t>
            </a:r>
            <a:r>
              <a:rPr lang="en-GB" i="1" dirty="0" err="1" smtClean="0">
                <a:solidFill>
                  <a:srgbClr val="C00000"/>
                </a:solidFill>
              </a:rPr>
              <a:t>ini</a:t>
            </a:r>
            <a:r>
              <a:rPr lang="ro-RO" i="1" dirty="0" err="1" smtClean="0">
                <a:solidFill>
                  <a:srgbClr val="C00000"/>
                </a:solidFill>
              </a:rPr>
              <a:t>ţial</a:t>
            </a:r>
            <a:r>
              <a:rPr lang="ro-RO" dirty="0" smtClean="0"/>
              <a:t> </a:t>
            </a:r>
            <a:r>
              <a:rPr lang="en-GB" dirty="0" smtClean="0"/>
              <a:t>?</a:t>
            </a:r>
          </a:p>
          <a:p>
            <a:pPr eaLnBrk="1" hangingPunct="1"/>
            <a:r>
              <a:rPr lang="en-GB" dirty="0" smtClean="0"/>
              <a:t>Care </a:t>
            </a:r>
            <a:r>
              <a:rPr lang="en-GB" dirty="0" err="1" smtClean="0"/>
              <a:t>este</a:t>
            </a:r>
            <a:r>
              <a:rPr lang="en-GB" dirty="0" smtClean="0"/>
              <a:t> </a:t>
            </a:r>
            <a:r>
              <a:rPr lang="en-GB" dirty="0" err="1" smtClean="0"/>
              <a:t>rolul</a:t>
            </a:r>
            <a:r>
              <a:rPr lang="en-GB" dirty="0" smtClean="0"/>
              <a:t> </a:t>
            </a:r>
            <a:r>
              <a:rPr lang="en-GB" i="1" dirty="0" err="1" smtClean="0">
                <a:solidFill>
                  <a:srgbClr val="C00000"/>
                </a:solidFill>
              </a:rPr>
              <a:t>condi</a:t>
            </a:r>
            <a:r>
              <a:rPr lang="ro-RO" i="1" dirty="0" err="1" smtClean="0">
                <a:solidFill>
                  <a:srgbClr val="C00000"/>
                </a:solidFill>
              </a:rPr>
              <a:t>ţiei</a:t>
            </a:r>
            <a:r>
              <a:rPr lang="ro-RO" i="1" dirty="0" smtClean="0">
                <a:solidFill>
                  <a:srgbClr val="C00000"/>
                </a:solidFill>
              </a:rPr>
              <a:t> de op</a:t>
            </a:r>
            <a:r>
              <a:rPr lang="en-GB" i="1" dirty="0" err="1" smtClean="0">
                <a:solidFill>
                  <a:srgbClr val="C00000"/>
                </a:solidFill>
              </a:rPr>
              <a:t>rire</a:t>
            </a:r>
            <a:r>
              <a:rPr lang="ro-RO" dirty="0" smtClean="0"/>
              <a:t> </a:t>
            </a:r>
            <a:r>
              <a:rPr lang="en-GB" dirty="0" smtClean="0"/>
              <a:t>?</a:t>
            </a:r>
          </a:p>
          <a:p>
            <a:pPr eaLnBrk="1" hangingPunct="1"/>
            <a:r>
              <a:rPr lang="en-GB" dirty="0" smtClean="0"/>
              <a:t>Ce </a:t>
            </a:r>
            <a:r>
              <a:rPr lang="en-GB" i="1" dirty="0" err="1" smtClean="0">
                <a:solidFill>
                  <a:srgbClr val="C00000"/>
                </a:solidFill>
              </a:rPr>
              <a:t>diferen</a:t>
            </a:r>
            <a:r>
              <a:rPr lang="ro-RO" i="1" dirty="0" err="1" smtClean="0">
                <a:solidFill>
                  <a:srgbClr val="C00000"/>
                </a:solidFill>
              </a:rPr>
              <a:t>ţe</a:t>
            </a:r>
            <a:r>
              <a:rPr lang="ro-RO" i="1" dirty="0" smtClean="0">
                <a:solidFill>
                  <a:srgbClr val="C00000"/>
                </a:solidFill>
              </a:rPr>
              <a:t> de scriere</a:t>
            </a:r>
            <a:r>
              <a:rPr lang="ro-RO" dirty="0" smtClean="0"/>
              <a:t> există între versiunea </a:t>
            </a:r>
            <a:r>
              <a:rPr lang="ro-RO" i="1" dirty="0" smtClean="0"/>
              <a:t>iterativă</a:t>
            </a:r>
            <a:r>
              <a:rPr lang="ro-RO" dirty="0" smtClean="0"/>
              <a:t> </a:t>
            </a:r>
            <a:r>
              <a:rPr lang="ro-RO" dirty="0" err="1" smtClean="0"/>
              <a:t>şi</a:t>
            </a:r>
            <a:r>
              <a:rPr lang="ro-RO" dirty="0" smtClean="0"/>
              <a:t> cea </a:t>
            </a:r>
            <a:r>
              <a:rPr lang="ro-RO" i="1" dirty="0" smtClean="0"/>
              <a:t>recursivă</a:t>
            </a:r>
            <a:r>
              <a:rPr lang="ro-RO" dirty="0" smtClean="0"/>
              <a:t> a unui algoritm </a:t>
            </a:r>
            <a:r>
              <a:rPr lang="en-GB" dirty="0" smtClean="0"/>
              <a:t>?</a:t>
            </a:r>
            <a:endParaRPr lang="ro-RO" dirty="0" smtClean="0"/>
          </a:p>
          <a:p>
            <a:pPr eaLnBrk="1" hangingPunct="1"/>
            <a:r>
              <a:rPr lang="ro-RO" dirty="0" smtClean="0"/>
              <a:t>Cum scriem un subprogram recursiv pentru care </a:t>
            </a:r>
            <a:r>
              <a:rPr lang="ro-RO" i="1" dirty="0" smtClean="0">
                <a:solidFill>
                  <a:srgbClr val="C00000"/>
                </a:solidFill>
              </a:rPr>
              <a:t>avem o formulă de </a:t>
            </a:r>
            <a:r>
              <a:rPr lang="ro-RO" i="1" dirty="0" err="1" smtClean="0">
                <a:solidFill>
                  <a:srgbClr val="C00000"/>
                </a:solidFill>
              </a:rPr>
              <a:t>recurenţă</a:t>
            </a:r>
            <a:r>
              <a:rPr lang="ro-RO" dirty="0" smtClean="0"/>
              <a:t> </a:t>
            </a:r>
            <a:r>
              <a:rPr lang="en-GB" dirty="0" smtClean="0"/>
              <a:t>?</a:t>
            </a:r>
          </a:p>
          <a:p>
            <a:pPr eaLnBrk="1" hangingPunct="1"/>
            <a:r>
              <a:rPr lang="en-GB" dirty="0" smtClean="0"/>
              <a:t>Cum </a:t>
            </a:r>
            <a:r>
              <a:rPr lang="en-GB" dirty="0" err="1" smtClean="0"/>
              <a:t>formul</a:t>
            </a:r>
            <a:r>
              <a:rPr lang="ro-RO" dirty="0" smtClean="0"/>
              <a:t>ă</a:t>
            </a:r>
            <a:r>
              <a:rPr lang="en-GB" dirty="0" smtClean="0"/>
              <a:t>m </a:t>
            </a:r>
            <a:r>
              <a:rPr lang="en-GB" dirty="0" err="1" smtClean="0"/>
              <a:t>recursiv</a:t>
            </a:r>
            <a:r>
              <a:rPr lang="en-GB" dirty="0" smtClean="0"/>
              <a:t> </a:t>
            </a:r>
            <a:r>
              <a:rPr lang="ro-RO" dirty="0" smtClean="0"/>
              <a:t>un subprogram pentru care </a:t>
            </a:r>
            <a:r>
              <a:rPr lang="ro-RO" i="1" dirty="0" smtClean="0">
                <a:solidFill>
                  <a:srgbClr val="C00000"/>
                </a:solidFill>
              </a:rPr>
              <a:t>nu avem o formulă de </a:t>
            </a:r>
            <a:r>
              <a:rPr lang="ro-RO" i="1" dirty="0" err="1" smtClean="0">
                <a:solidFill>
                  <a:srgbClr val="C00000"/>
                </a:solidFill>
              </a:rPr>
              <a:t>recurenţă</a:t>
            </a:r>
            <a:r>
              <a:rPr lang="ro-RO" dirty="0" smtClean="0"/>
              <a:t> </a:t>
            </a:r>
            <a:r>
              <a:rPr lang="en-GB" dirty="0" smtClean="0"/>
              <a:t>?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2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798734" cy="1303867"/>
          </a:xfrm>
        </p:spPr>
        <p:txBody>
          <a:bodyPr/>
          <a:lstStyle/>
          <a:p>
            <a:pPr eaLnBrk="1" hangingPunct="1"/>
            <a:r>
              <a:rPr lang="ro-RO" dirty="0" smtClean="0">
                <a:solidFill>
                  <a:srgbClr val="7B9899"/>
                </a:solidFill>
              </a:rPr>
              <a:t>Să ne amintim</a:t>
            </a:r>
            <a:endParaRPr lang="en-GB" dirty="0" smtClean="0">
              <a:solidFill>
                <a:srgbClr val="7B9899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1600" y="1593850"/>
            <a:ext cx="7921575" cy="4499446"/>
          </a:xfrm>
        </p:spPr>
        <p:txBody>
          <a:bodyPr>
            <a:noAutofit/>
          </a:bodyPr>
          <a:lstStyle/>
          <a:p>
            <a:pPr eaLnBrk="1" hangingPunct="1">
              <a:spcAft>
                <a:spcPts val="1200"/>
              </a:spcAft>
            </a:pPr>
            <a:r>
              <a:rPr lang="ro-RO" sz="3200" dirty="0" smtClean="0"/>
              <a:t>Ce este un </a:t>
            </a:r>
            <a:r>
              <a:rPr lang="ro-RO" sz="3200" i="1" dirty="0" smtClean="0">
                <a:solidFill>
                  <a:srgbClr val="C00000"/>
                </a:solidFill>
              </a:rPr>
              <a:t>subprogram</a:t>
            </a:r>
            <a:r>
              <a:rPr lang="ro-RO" sz="3200" i="1" dirty="0" smtClean="0"/>
              <a:t> </a:t>
            </a:r>
            <a:r>
              <a:rPr lang="en-GB" sz="3200" dirty="0" smtClean="0"/>
              <a:t>?</a:t>
            </a:r>
          </a:p>
          <a:p>
            <a:pPr eaLnBrk="1" hangingPunct="1">
              <a:spcAft>
                <a:spcPts val="1200"/>
              </a:spcAft>
            </a:pPr>
            <a:r>
              <a:rPr lang="en-GB" sz="3200" dirty="0" smtClean="0"/>
              <a:t>Care </a:t>
            </a:r>
            <a:r>
              <a:rPr lang="en-GB" sz="3200" dirty="0" err="1" smtClean="0"/>
              <a:t>sunt</a:t>
            </a:r>
            <a:r>
              <a:rPr lang="en-GB" sz="3200" dirty="0" smtClean="0"/>
              <a:t> </a:t>
            </a:r>
            <a:r>
              <a:rPr lang="en-GB" sz="3200" i="1" dirty="0" err="1" smtClean="0">
                <a:solidFill>
                  <a:srgbClr val="C00000"/>
                </a:solidFill>
              </a:rPr>
              <a:t>avantajele</a:t>
            </a:r>
            <a:r>
              <a:rPr lang="en-GB" sz="3200" dirty="0" smtClean="0"/>
              <a:t> </a:t>
            </a:r>
            <a:r>
              <a:rPr lang="en-GB" sz="3200" dirty="0" err="1" smtClean="0"/>
              <a:t>folosirii</a:t>
            </a:r>
            <a:r>
              <a:rPr lang="en-GB" sz="3200" dirty="0" smtClean="0"/>
              <a:t> </a:t>
            </a:r>
            <a:r>
              <a:rPr lang="en-GB" sz="3200" dirty="0" err="1" smtClean="0"/>
              <a:t>subprogramelor</a:t>
            </a:r>
            <a:r>
              <a:rPr lang="en-GB" sz="3200" dirty="0" smtClean="0"/>
              <a:t> ?</a:t>
            </a:r>
          </a:p>
          <a:p>
            <a:pPr eaLnBrk="1" hangingPunct="1">
              <a:spcAft>
                <a:spcPts val="1200"/>
              </a:spcAft>
            </a:pPr>
            <a:r>
              <a:rPr lang="en-GB" sz="3200" dirty="0" smtClean="0"/>
              <a:t>Ce </a:t>
            </a:r>
            <a:r>
              <a:rPr lang="en-GB" sz="3200" dirty="0" err="1" smtClean="0"/>
              <a:t>sunt</a:t>
            </a:r>
            <a:r>
              <a:rPr lang="en-GB" sz="3200" dirty="0" smtClean="0"/>
              <a:t> </a:t>
            </a:r>
            <a:r>
              <a:rPr lang="en-GB" sz="3200" i="1" dirty="0" err="1" smtClean="0">
                <a:solidFill>
                  <a:srgbClr val="C00000"/>
                </a:solidFill>
              </a:rPr>
              <a:t>parametrii</a:t>
            </a:r>
            <a:r>
              <a:rPr lang="en-GB" sz="3200" dirty="0" smtClean="0"/>
              <a:t> </a:t>
            </a:r>
            <a:r>
              <a:rPr lang="en-GB" sz="3200" dirty="0" err="1" smtClean="0"/>
              <a:t>unui</a:t>
            </a:r>
            <a:r>
              <a:rPr lang="en-GB" sz="3200" dirty="0" smtClean="0"/>
              <a:t> subprogram ?</a:t>
            </a:r>
            <a:endParaRPr lang="ro-RO" sz="3200" dirty="0" smtClean="0"/>
          </a:p>
          <a:p>
            <a:pPr eaLnBrk="1" hangingPunct="1">
              <a:spcAft>
                <a:spcPts val="1200"/>
              </a:spcAft>
            </a:pPr>
            <a:r>
              <a:rPr lang="ro-RO" sz="3200" dirty="0" smtClean="0"/>
              <a:t>Care sunt </a:t>
            </a:r>
            <a:r>
              <a:rPr lang="ro-RO" sz="3200" i="1" dirty="0" smtClean="0">
                <a:solidFill>
                  <a:srgbClr val="C00000"/>
                </a:solidFill>
              </a:rPr>
              <a:t>metodele de transfer</a:t>
            </a:r>
            <a:r>
              <a:rPr lang="ro-RO" sz="3200" dirty="0" smtClean="0"/>
              <a:t> al parametrilor </a:t>
            </a:r>
            <a:r>
              <a:rPr lang="en-GB" sz="3200" dirty="0" smtClean="0"/>
              <a:t>?</a:t>
            </a:r>
          </a:p>
          <a:p>
            <a:pPr eaLnBrk="1" hangingPunct="1">
              <a:spcAft>
                <a:spcPts val="1200"/>
              </a:spcAft>
            </a:pPr>
            <a:r>
              <a:rPr lang="en-GB" sz="3200" dirty="0" smtClean="0"/>
              <a:t>Ce </a:t>
            </a:r>
            <a:r>
              <a:rPr lang="ro-RO" sz="3200" dirty="0" smtClean="0"/>
              <a:t>înseamnă </a:t>
            </a:r>
            <a:r>
              <a:rPr lang="ro-RO" sz="3200" i="1" dirty="0" smtClean="0">
                <a:solidFill>
                  <a:srgbClr val="C00000"/>
                </a:solidFill>
              </a:rPr>
              <a:t>apelul unui subprogram</a:t>
            </a:r>
            <a:r>
              <a:rPr lang="ro-RO" sz="3200" dirty="0" smtClean="0"/>
              <a:t> </a:t>
            </a:r>
            <a:r>
              <a:rPr lang="en-GB" sz="3200" dirty="0" smtClean="0"/>
              <a:t>?</a:t>
            </a:r>
          </a:p>
          <a:p>
            <a:pPr eaLnBrk="1" hangingPunct="1">
              <a:spcAft>
                <a:spcPts val="1200"/>
              </a:spcAft>
            </a:pPr>
            <a:r>
              <a:rPr lang="en-GB" sz="3200" dirty="0" smtClean="0"/>
              <a:t>Care </a:t>
            </a:r>
            <a:r>
              <a:rPr lang="en-GB" sz="3200" dirty="0" err="1" smtClean="0"/>
              <a:t>sunt</a:t>
            </a:r>
            <a:r>
              <a:rPr lang="en-GB" sz="3200" dirty="0" smtClean="0"/>
              <a:t> </a:t>
            </a:r>
            <a:r>
              <a:rPr lang="en-GB" sz="3200" i="1" dirty="0" err="1" smtClean="0">
                <a:solidFill>
                  <a:srgbClr val="C00000"/>
                </a:solidFill>
              </a:rPr>
              <a:t>clasele</a:t>
            </a:r>
            <a:r>
              <a:rPr lang="en-GB" sz="3200" i="1" dirty="0" smtClean="0">
                <a:solidFill>
                  <a:srgbClr val="C00000"/>
                </a:solidFill>
              </a:rPr>
              <a:t> de </a:t>
            </a:r>
            <a:r>
              <a:rPr lang="en-GB" sz="3200" i="1" dirty="0" err="1" smtClean="0">
                <a:solidFill>
                  <a:srgbClr val="C00000"/>
                </a:solidFill>
              </a:rPr>
              <a:t>variabile</a:t>
            </a:r>
            <a:r>
              <a:rPr lang="en-GB" sz="3200" dirty="0" smtClean="0"/>
              <a:t> </a:t>
            </a:r>
            <a:r>
              <a:rPr lang="en-GB" sz="3200" dirty="0" err="1" smtClean="0"/>
              <a:t>folosite</a:t>
            </a:r>
            <a:r>
              <a:rPr lang="en-GB" sz="3200" dirty="0" smtClean="0"/>
              <a:t> </a:t>
            </a:r>
            <a:r>
              <a:rPr lang="ro-RO" sz="3200" dirty="0" smtClean="0"/>
              <a:t>într-un program</a:t>
            </a:r>
            <a:r>
              <a:rPr lang="en-GB" sz="3200" dirty="0" smtClean="0"/>
              <a:t> ?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203200"/>
            <a:ext cx="95567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187624" y="562504"/>
            <a:ext cx="6798734" cy="1303867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rgbClr val="7B9899"/>
                </a:solidFill>
              </a:rPr>
              <a:t>Ce </a:t>
            </a:r>
            <a:r>
              <a:rPr lang="en-GB" dirty="0" err="1" smtClean="0">
                <a:solidFill>
                  <a:srgbClr val="7B9899"/>
                </a:solidFill>
              </a:rPr>
              <a:t>vom</a:t>
            </a:r>
            <a:r>
              <a:rPr lang="en-GB" dirty="0" smtClean="0">
                <a:solidFill>
                  <a:srgbClr val="7B9899"/>
                </a:solidFill>
              </a:rPr>
              <a:t> </a:t>
            </a:r>
            <a:r>
              <a:rPr lang="ro-RO" dirty="0" err="1" smtClean="0">
                <a:solidFill>
                  <a:srgbClr val="7B9899"/>
                </a:solidFill>
              </a:rPr>
              <a:t>învăţa</a:t>
            </a:r>
            <a:endParaRPr lang="en-GB" dirty="0" smtClean="0">
              <a:solidFill>
                <a:srgbClr val="7B98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7" y="1527175"/>
            <a:ext cx="8122295" cy="4566121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o-RO" sz="2800" dirty="0" smtClean="0"/>
              <a:t>Ce este </a:t>
            </a:r>
            <a:r>
              <a:rPr lang="ro-RO" sz="2800" i="1" dirty="0" smtClean="0">
                <a:solidFill>
                  <a:srgbClr val="C00000"/>
                </a:solidFill>
              </a:rPr>
              <a:t>recursivitatea</a:t>
            </a:r>
            <a:r>
              <a:rPr lang="ro-RO" sz="2800" i="1" dirty="0" smtClean="0"/>
              <a:t> </a:t>
            </a:r>
            <a:r>
              <a:rPr lang="en-GB" sz="2800" i="1" dirty="0" smtClean="0"/>
              <a:t>?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GB" sz="2800" i="1" dirty="0" err="1" smtClean="0"/>
              <a:t>Recursivitatea</a:t>
            </a:r>
            <a:r>
              <a:rPr lang="en-GB" sz="2800" dirty="0" smtClean="0"/>
              <a:t> </a:t>
            </a:r>
            <a:r>
              <a:rPr lang="en-GB" sz="2800" dirty="0" err="1" smtClean="0"/>
              <a:t>este</a:t>
            </a:r>
            <a:r>
              <a:rPr lang="en-GB" sz="2800" dirty="0" smtClean="0"/>
              <a:t> un concept </a:t>
            </a:r>
            <a:r>
              <a:rPr lang="en-GB" sz="2800" dirty="0" err="1" smtClean="0"/>
              <a:t>matematic</a:t>
            </a:r>
            <a:r>
              <a:rPr lang="en-GB" sz="2800" dirty="0" smtClean="0"/>
              <a:t> care </a:t>
            </a:r>
            <a:r>
              <a:rPr lang="ro-RO" sz="2800" dirty="0" smtClean="0"/>
              <a:t>implică definirea unui concept prin referirea la acelaşi concept.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o-RO" sz="2800" dirty="0" smtClean="0"/>
              <a:t>Astfel, mulţimea numerelor naturale se poate defini: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o-RO" sz="2800" dirty="0" smtClean="0"/>
              <a:t>1 este </a:t>
            </a:r>
            <a:r>
              <a:rPr lang="ro-RO" sz="2800" i="1" dirty="0" smtClean="0">
                <a:solidFill>
                  <a:srgbClr val="FF0000"/>
                </a:solidFill>
              </a:rPr>
              <a:t>număr natural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o-RO" sz="2800" dirty="0" smtClean="0"/>
              <a:t>orice succesor al unui număr natural este de asemenea un </a:t>
            </a:r>
            <a:r>
              <a:rPr lang="ro-RO" sz="2800" i="1" dirty="0" smtClean="0">
                <a:solidFill>
                  <a:srgbClr val="FF0000"/>
                </a:solidFill>
              </a:rPr>
              <a:t>număr natural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o-RO" sz="2800" dirty="0" smtClean="0"/>
              <a:t>În definiţia de mai sus, observăm că avem o valoare iniţială (1), iar restul valorilor se obţin adunând 1 la valoarea anterioară</a:t>
            </a:r>
            <a:endParaRPr lang="en-GB" sz="2800" i="1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203200"/>
            <a:ext cx="95567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>
                <a:solidFill>
                  <a:srgbClr val="7B9899"/>
                </a:solidFill>
              </a:rPr>
              <a:t>Defini</a:t>
            </a:r>
            <a:r>
              <a:rPr lang="ro-RO" smtClean="0">
                <a:solidFill>
                  <a:srgbClr val="7B9899"/>
                </a:solidFill>
              </a:rPr>
              <a:t>ţii</a:t>
            </a:r>
            <a:r>
              <a:rPr lang="en-GB" smtClean="0">
                <a:solidFill>
                  <a:srgbClr val="7B9899"/>
                </a:solidFill>
              </a:rPr>
              <a:t> </a:t>
            </a:r>
            <a:r>
              <a:rPr lang="ro-RO" smtClean="0">
                <a:solidFill>
                  <a:srgbClr val="7B9899"/>
                </a:solidFill>
              </a:rPr>
              <a:t>r</a:t>
            </a:r>
            <a:r>
              <a:rPr lang="en-GB" smtClean="0">
                <a:solidFill>
                  <a:srgbClr val="7B9899"/>
                </a:solidFill>
              </a:rPr>
              <a:t>ecursiv</a:t>
            </a:r>
            <a:r>
              <a:rPr lang="ro-RO" smtClean="0">
                <a:solidFill>
                  <a:srgbClr val="7B9899"/>
                </a:solidFill>
              </a:rPr>
              <a:t>e</a:t>
            </a:r>
            <a:endParaRPr lang="en-GB" smtClean="0">
              <a:solidFill>
                <a:srgbClr val="7B9899"/>
              </a:solidFill>
            </a:endParaRPr>
          </a:p>
        </p:txBody>
      </p:sp>
      <p:sp>
        <p:nvSpPr>
          <p:cNvPr id="5" name="Content Placeholder 4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362" t="-1200"/>
            </a:stretch>
          </a:blipFill>
          <a:extLst/>
        </p:spPr>
        <p:txBody>
          <a:bodyPr/>
          <a:lstStyle/>
          <a:p>
            <a:pPr eaLnBrk="1" hangingPunct="1">
              <a:defRPr/>
            </a:pPr>
            <a:r>
              <a:rPr lang="en-GB">
                <a:noFill/>
              </a:rPr>
              <a:t> 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203200"/>
            <a:ext cx="95567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eft Brace 6"/>
          <p:cNvSpPr/>
          <p:nvPr/>
        </p:nvSpPr>
        <p:spPr>
          <a:xfrm>
            <a:off x="2123728" y="4869160"/>
            <a:ext cx="298450" cy="9144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7"/>
          <p:cNvSpPr txBox="1">
            <a:spLocks noChangeArrowheads="1"/>
          </p:cNvSpPr>
          <p:nvPr/>
        </p:nvSpPr>
        <p:spPr bwMode="auto">
          <a:xfrm>
            <a:off x="684213" y="4365625"/>
            <a:ext cx="3382962" cy="1754188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en-GB"/>
              <a:t>n=</a:t>
            </a:r>
          </a:p>
          <a:p>
            <a:pPr eaLnBrk="1" hangingPunct="1"/>
            <a:r>
              <a:rPr lang="en-GB"/>
              <a:t>f(</a:t>
            </a:r>
            <a:r>
              <a:rPr lang="ro-RO"/>
              <a:t>3</a:t>
            </a:r>
            <a:r>
              <a:rPr lang="en-GB"/>
              <a:t>)=</a:t>
            </a:r>
          </a:p>
          <a:p>
            <a:pPr eaLnBrk="1" hangingPunct="1"/>
            <a:endParaRPr lang="en-GB">
              <a:solidFill>
                <a:schemeClr val="bg1"/>
              </a:solidFill>
            </a:endParaRPr>
          </a:p>
          <a:p>
            <a:pPr eaLnBrk="1" hangingPunct="1"/>
            <a:endParaRPr lang="en-GB">
              <a:solidFill>
                <a:schemeClr val="bg1"/>
              </a:solidFill>
            </a:endParaRPr>
          </a:p>
          <a:p>
            <a:pPr eaLnBrk="1" hangingPunct="1"/>
            <a:endParaRPr lang="en-GB">
              <a:solidFill>
                <a:schemeClr val="bg1"/>
              </a:solidFill>
            </a:endParaRPr>
          </a:p>
          <a:p>
            <a:pPr eaLnBrk="1" hangingPunct="1"/>
            <a:endParaRPr lang="en-GB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90638" y="4983163"/>
            <a:ext cx="1336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o-RO">
                <a:solidFill>
                  <a:srgbClr val="92D050"/>
                </a:solidFill>
              </a:rPr>
              <a:t>f(2)</a:t>
            </a:r>
            <a:r>
              <a:rPr lang="en-GB">
                <a:solidFill>
                  <a:srgbClr val="92D050"/>
                </a:solidFill>
              </a:rPr>
              <a:t>=</a:t>
            </a:r>
            <a:r>
              <a:rPr lang="ro-RO">
                <a:solidFill>
                  <a:srgbClr val="92D050"/>
                </a:solidFill>
              </a:rPr>
              <a:t>2</a:t>
            </a:r>
            <a:r>
              <a:rPr lang="en-GB">
                <a:solidFill>
                  <a:srgbClr val="92D050"/>
                </a:solidFill>
              </a:rPr>
              <a:t>*f(</a:t>
            </a:r>
            <a:r>
              <a:rPr lang="ro-RO">
                <a:solidFill>
                  <a:srgbClr val="92D050"/>
                </a:solidFill>
              </a:rPr>
              <a:t>1</a:t>
            </a:r>
            <a:r>
              <a:rPr lang="en-GB">
                <a:solidFill>
                  <a:srgbClr val="92D050"/>
                </a:solidFill>
              </a:rPr>
              <a:t>)</a:t>
            </a:r>
          </a:p>
        </p:txBody>
      </p:sp>
      <p:sp>
        <p:nvSpPr>
          <p:cNvPr id="18436" name="Title 1"/>
          <p:cNvSpPr>
            <a:spLocks noGrp="1"/>
          </p:cNvSpPr>
          <p:nvPr>
            <p:ph type="title"/>
          </p:nvPr>
        </p:nvSpPr>
        <p:spPr>
          <a:xfrm>
            <a:off x="1215231" y="393621"/>
            <a:ext cx="6798734" cy="1303867"/>
          </a:xfrm>
        </p:spPr>
        <p:txBody>
          <a:bodyPr/>
          <a:lstStyle/>
          <a:p>
            <a:pPr eaLnBrk="1" hangingPunct="1"/>
            <a:r>
              <a:rPr lang="en-GB" smtClean="0">
                <a:solidFill>
                  <a:srgbClr val="7B9899"/>
                </a:solidFill>
              </a:rPr>
              <a:t>Func</a:t>
            </a:r>
            <a:r>
              <a:rPr lang="ro-RO" smtClean="0">
                <a:solidFill>
                  <a:srgbClr val="7B9899"/>
                </a:solidFill>
              </a:rPr>
              <a:t>ţia factorial</a:t>
            </a:r>
            <a:endParaRPr lang="en-GB" smtClean="0">
              <a:solidFill>
                <a:srgbClr val="7B9899"/>
              </a:solidFill>
            </a:endParaRPr>
          </a:p>
        </p:txBody>
      </p:sp>
      <p:sp>
        <p:nvSpPr>
          <p:cNvPr id="18437" name="Content Placeholder 2"/>
          <p:cNvSpPr>
            <a:spLocks noGrp="1"/>
          </p:cNvSpPr>
          <p:nvPr>
            <p:ph idx="1"/>
          </p:nvPr>
        </p:nvSpPr>
        <p:spPr>
          <a:xfrm>
            <a:off x="301625" y="1527175"/>
            <a:ext cx="8447088" cy="688975"/>
          </a:xfrm>
        </p:spPr>
        <p:txBody>
          <a:bodyPr/>
          <a:lstStyle/>
          <a:p>
            <a:pPr eaLnBrk="1" hangingPunct="1"/>
            <a:r>
              <a:rPr lang="ro-RO" dirty="0" err="1" smtClean="0"/>
              <a:t>Funcţia</a:t>
            </a:r>
            <a:r>
              <a:rPr lang="ro-RO" dirty="0" smtClean="0"/>
              <a:t> factorial este scrisă după </a:t>
            </a:r>
            <a:r>
              <a:rPr lang="ro-RO" dirty="0" err="1" smtClean="0"/>
              <a:t>definiţia</a:t>
            </a:r>
            <a:r>
              <a:rPr lang="ro-RO" dirty="0" smtClean="0"/>
              <a:t> recursivă:</a:t>
            </a:r>
          </a:p>
          <a:p>
            <a:pPr eaLnBrk="1" hangingPunct="1"/>
            <a:endParaRPr lang="en-GB" dirty="0" smtClean="0"/>
          </a:p>
        </p:txBody>
      </p:sp>
      <p:sp>
        <p:nvSpPr>
          <p:cNvPr id="18438" name="TextBox 4"/>
          <p:cNvSpPr txBox="1">
            <a:spLocks noChangeArrowheads="1"/>
          </p:cNvSpPr>
          <p:nvPr/>
        </p:nvSpPr>
        <p:spPr bwMode="auto">
          <a:xfrm>
            <a:off x="684213" y="2216150"/>
            <a:ext cx="3382962" cy="1477963"/>
          </a:xfrm>
          <a:prstGeom prst="rect">
            <a:avLst/>
          </a:prstGeom>
          <a:solidFill>
            <a:srgbClr val="000080"/>
          </a:solidFill>
          <a:ln w="63500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en-GB" dirty="0" err="1" smtClean="0">
                <a:solidFill>
                  <a:schemeClr val="bg1"/>
                </a:solidFill>
              </a:rPr>
              <a:t>int</a:t>
            </a:r>
            <a:r>
              <a:rPr lang="ro-RO" dirty="0" smtClean="0">
                <a:solidFill>
                  <a:schemeClr val="bg1"/>
                </a:solidFill>
              </a:rPr>
              <a:t> </a:t>
            </a:r>
            <a:r>
              <a:rPr lang="ro-RO" dirty="0" smtClean="0">
                <a:solidFill>
                  <a:srgbClr val="FFFF00"/>
                </a:solidFill>
              </a:rPr>
              <a:t>f(</a:t>
            </a:r>
            <a:r>
              <a:rPr lang="en-GB" dirty="0" err="1" smtClean="0">
                <a:solidFill>
                  <a:srgbClr val="FFFF00"/>
                </a:solidFill>
              </a:rPr>
              <a:t>int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r>
              <a:rPr lang="ro-RO" dirty="0" smtClean="0">
                <a:solidFill>
                  <a:srgbClr val="FFFF00"/>
                </a:solidFill>
              </a:rPr>
              <a:t>n)</a:t>
            </a:r>
            <a:endParaRPr lang="ro-RO" dirty="0">
              <a:solidFill>
                <a:srgbClr val="FFFF00"/>
              </a:solidFill>
            </a:endParaRPr>
          </a:p>
          <a:p>
            <a:pPr eaLnBrk="1" hangingPunct="1"/>
            <a:r>
              <a:rPr lang="en-GB" dirty="0">
                <a:solidFill>
                  <a:schemeClr val="bg1"/>
                </a:solidFill>
              </a:rPr>
              <a:t>{</a:t>
            </a:r>
            <a:endParaRPr lang="ro-RO" dirty="0">
              <a:solidFill>
                <a:schemeClr val="bg1"/>
              </a:solidFill>
            </a:endParaRPr>
          </a:p>
          <a:p>
            <a:pPr eaLnBrk="1" hangingPunct="1"/>
            <a:r>
              <a:rPr lang="ro-RO" dirty="0">
                <a:solidFill>
                  <a:schemeClr val="bg1"/>
                </a:solidFill>
              </a:rPr>
              <a:t>     if </a:t>
            </a:r>
            <a:r>
              <a:rPr lang="en-GB" dirty="0" smtClean="0">
                <a:solidFill>
                  <a:schemeClr val="bg1"/>
                </a:solidFill>
              </a:rPr>
              <a:t>(</a:t>
            </a:r>
            <a:r>
              <a:rPr lang="ro-RO" dirty="0" smtClean="0">
                <a:solidFill>
                  <a:srgbClr val="FFFF00"/>
                </a:solidFill>
              </a:rPr>
              <a:t>n=</a:t>
            </a:r>
            <a:r>
              <a:rPr lang="en-GB" dirty="0" smtClean="0">
                <a:solidFill>
                  <a:srgbClr val="FFFF00"/>
                </a:solidFill>
              </a:rPr>
              <a:t>=</a:t>
            </a:r>
            <a:r>
              <a:rPr lang="ro-RO" dirty="0" smtClean="0">
                <a:solidFill>
                  <a:srgbClr val="008B80"/>
                </a:solidFill>
              </a:rPr>
              <a:t>0</a:t>
            </a:r>
            <a:r>
              <a:rPr lang="en-GB" dirty="0" smtClean="0">
                <a:solidFill>
                  <a:schemeClr val="bg1"/>
                </a:solidFill>
              </a:rPr>
              <a:t>)</a:t>
            </a:r>
            <a:r>
              <a:rPr lang="ro-RO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return</a:t>
            </a:r>
            <a:r>
              <a:rPr lang="ro-RO" dirty="0" smtClean="0">
                <a:solidFill>
                  <a:schemeClr val="bg1"/>
                </a:solidFill>
              </a:rPr>
              <a:t> </a:t>
            </a:r>
            <a:r>
              <a:rPr lang="ro-RO" dirty="0" smtClean="0">
                <a:solidFill>
                  <a:srgbClr val="008B80"/>
                </a:solidFill>
              </a:rPr>
              <a:t>1</a:t>
            </a:r>
            <a:r>
              <a:rPr lang="en-GB" dirty="0" smtClean="0">
                <a:solidFill>
                  <a:srgbClr val="008B80"/>
                </a:solidFill>
              </a:rPr>
              <a:t>;</a:t>
            </a:r>
            <a:endParaRPr lang="ro-RO" dirty="0">
              <a:solidFill>
                <a:srgbClr val="008B80"/>
              </a:solidFill>
            </a:endParaRPr>
          </a:p>
          <a:p>
            <a:pPr eaLnBrk="1" hangingPunct="1"/>
            <a:r>
              <a:rPr lang="ro-RO" dirty="0">
                <a:solidFill>
                  <a:schemeClr val="bg1"/>
                </a:solidFill>
              </a:rPr>
              <a:t>    else </a:t>
            </a:r>
            <a:r>
              <a:rPr lang="en-GB" dirty="0" smtClean="0">
                <a:solidFill>
                  <a:srgbClr val="FFFF00"/>
                </a:solidFill>
              </a:rPr>
              <a:t>return </a:t>
            </a:r>
            <a:r>
              <a:rPr lang="ro-RO" dirty="0" smtClean="0">
                <a:solidFill>
                  <a:srgbClr val="FFFF00"/>
                </a:solidFill>
              </a:rPr>
              <a:t>n</a:t>
            </a:r>
            <a:r>
              <a:rPr lang="en-GB" dirty="0">
                <a:solidFill>
                  <a:srgbClr val="FFFF00"/>
                </a:solidFill>
              </a:rPr>
              <a:t>*f(n-</a:t>
            </a:r>
            <a:r>
              <a:rPr lang="en-GB" dirty="0">
                <a:solidFill>
                  <a:srgbClr val="008B80"/>
                </a:solidFill>
              </a:rPr>
              <a:t>1</a:t>
            </a:r>
            <a:r>
              <a:rPr lang="en-GB" dirty="0">
                <a:solidFill>
                  <a:srgbClr val="FFFF00"/>
                </a:solidFill>
              </a:rPr>
              <a:t>);</a:t>
            </a:r>
            <a:endParaRPr lang="ro-RO" dirty="0">
              <a:solidFill>
                <a:srgbClr val="FFFF00"/>
              </a:solidFill>
            </a:endParaRPr>
          </a:p>
          <a:p>
            <a:pPr eaLnBrk="1" hangingPunct="1"/>
            <a:r>
              <a:rPr lang="en-GB" dirty="0">
                <a:solidFill>
                  <a:schemeClr val="bg1"/>
                </a:solidFill>
              </a:rPr>
              <a:t>}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18439" name="TextBox 5"/>
          <p:cNvSpPr txBox="1">
            <a:spLocks noChangeArrowheads="1"/>
          </p:cNvSpPr>
          <p:nvPr/>
        </p:nvSpPr>
        <p:spPr bwMode="auto">
          <a:xfrm>
            <a:off x="4859338" y="2216150"/>
            <a:ext cx="3384550" cy="1477963"/>
          </a:xfrm>
          <a:prstGeom prst="rect">
            <a:avLst/>
          </a:prstGeom>
          <a:solidFill>
            <a:srgbClr val="000080"/>
          </a:solidFill>
          <a:ln w="63500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en-GB" dirty="0" err="1" smtClean="0">
                <a:solidFill>
                  <a:schemeClr val="bg1"/>
                </a:solidFill>
              </a:rPr>
              <a:t>int</a:t>
            </a:r>
            <a:r>
              <a:rPr lang="en-GB" dirty="0" smtClean="0">
                <a:solidFill>
                  <a:schemeClr val="bg1"/>
                </a:solidFill>
              </a:rPr>
              <a:t> main()</a:t>
            </a:r>
            <a:endParaRPr lang="ro-RO" dirty="0">
              <a:solidFill>
                <a:srgbClr val="FFFF00"/>
              </a:solidFill>
            </a:endParaRPr>
          </a:p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{  </a:t>
            </a:r>
            <a:r>
              <a:rPr lang="en-GB" dirty="0" err="1" smtClean="0">
                <a:solidFill>
                  <a:schemeClr val="bg1"/>
                </a:solidFill>
              </a:rPr>
              <a:t>int</a:t>
            </a:r>
            <a:r>
              <a:rPr lang="en-GB" dirty="0" smtClean="0">
                <a:solidFill>
                  <a:schemeClr val="bg1"/>
                </a:solidFill>
              </a:rPr>
              <a:t> n;</a:t>
            </a:r>
            <a:endParaRPr lang="ro-RO" dirty="0">
              <a:solidFill>
                <a:schemeClr val="bg1"/>
              </a:solidFill>
            </a:endParaRPr>
          </a:p>
          <a:p>
            <a:pPr eaLnBrk="1" hangingPunct="1"/>
            <a:r>
              <a:rPr lang="ro-RO" dirty="0" smtClean="0">
                <a:solidFill>
                  <a:schemeClr val="bg1"/>
                </a:solidFill>
              </a:rPr>
              <a:t>    </a:t>
            </a:r>
            <a:r>
              <a:rPr lang="en-GB" dirty="0" err="1" smtClean="0">
                <a:solidFill>
                  <a:schemeClr val="bg1"/>
                </a:solidFill>
              </a:rPr>
              <a:t>cout</a:t>
            </a:r>
            <a:r>
              <a:rPr lang="en-GB" dirty="0" smtClean="0">
                <a:solidFill>
                  <a:schemeClr val="bg1"/>
                </a:solidFill>
              </a:rPr>
              <a:t>&lt;&lt;</a:t>
            </a:r>
            <a:r>
              <a:rPr lang="en-GB" dirty="0" smtClean="0">
                <a:solidFill>
                  <a:srgbClr val="00FFFF"/>
                </a:solidFill>
              </a:rPr>
              <a:t>“n=“</a:t>
            </a:r>
            <a:r>
              <a:rPr lang="en-GB" dirty="0" smtClean="0">
                <a:solidFill>
                  <a:srgbClr val="FFFF00"/>
                </a:solidFill>
              </a:rPr>
              <a:t>;</a:t>
            </a:r>
            <a:r>
              <a:rPr lang="ro-RO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cin</a:t>
            </a:r>
            <a:r>
              <a:rPr lang="en-GB" dirty="0" smtClean="0">
                <a:solidFill>
                  <a:schemeClr val="bg1"/>
                </a:solidFill>
              </a:rPr>
              <a:t>&gt;&gt;</a:t>
            </a:r>
            <a:r>
              <a:rPr lang="en-GB" dirty="0" smtClean="0">
                <a:solidFill>
                  <a:srgbClr val="FFFF00"/>
                </a:solidFill>
              </a:rPr>
              <a:t>n ;</a:t>
            </a:r>
            <a:endParaRPr lang="ro-RO" dirty="0">
              <a:solidFill>
                <a:srgbClr val="008B80"/>
              </a:solidFill>
            </a:endParaRPr>
          </a:p>
          <a:p>
            <a:pPr eaLnBrk="1" hangingPunct="1"/>
            <a:r>
              <a:rPr lang="ro-RO" dirty="0">
                <a:solidFill>
                  <a:schemeClr val="bg1"/>
                </a:solidFill>
              </a:rPr>
              <a:t>    </a:t>
            </a:r>
            <a:r>
              <a:rPr lang="en-GB" dirty="0" err="1" smtClean="0">
                <a:solidFill>
                  <a:schemeClr val="bg1"/>
                </a:solidFill>
              </a:rPr>
              <a:t>cout</a:t>
            </a:r>
            <a:r>
              <a:rPr lang="en-GB" dirty="0" smtClean="0">
                <a:solidFill>
                  <a:schemeClr val="bg1"/>
                </a:solidFill>
              </a:rPr>
              <a:t> &lt;&lt;</a:t>
            </a:r>
            <a:r>
              <a:rPr lang="ro-RO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rgbClr val="FFFF00"/>
                </a:solidFill>
              </a:rPr>
              <a:t>n &lt;&lt;</a:t>
            </a:r>
            <a:r>
              <a:rPr lang="en-GB" dirty="0" smtClean="0">
                <a:solidFill>
                  <a:srgbClr val="00FFFF"/>
                </a:solidFill>
              </a:rPr>
              <a:t>“! = “</a:t>
            </a:r>
            <a:r>
              <a:rPr lang="en-GB" dirty="0" smtClean="0">
                <a:solidFill>
                  <a:srgbClr val="FFFF00"/>
                </a:solidFill>
              </a:rPr>
              <a:t>&lt;&lt;f(n</a:t>
            </a:r>
            <a:r>
              <a:rPr lang="en-GB" dirty="0">
                <a:solidFill>
                  <a:srgbClr val="FFFF00"/>
                </a:solidFill>
              </a:rPr>
              <a:t>));</a:t>
            </a:r>
            <a:endParaRPr lang="ro-RO" dirty="0">
              <a:solidFill>
                <a:srgbClr val="FFFF00"/>
              </a:solidFill>
            </a:endParaRPr>
          </a:p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}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046163" y="4356100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en-GB"/>
              <a:t>3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58888" y="4652963"/>
            <a:ext cx="7921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o-RO">
                <a:solidFill>
                  <a:srgbClr val="92D050"/>
                </a:solidFill>
              </a:rPr>
              <a:t>3</a:t>
            </a:r>
            <a:r>
              <a:rPr lang="en-GB">
                <a:solidFill>
                  <a:srgbClr val="92D050"/>
                </a:solidFill>
              </a:rPr>
              <a:t>*f(</a:t>
            </a:r>
            <a:r>
              <a:rPr lang="ro-RO">
                <a:solidFill>
                  <a:srgbClr val="92D050"/>
                </a:solidFill>
              </a:rPr>
              <a:t>2</a:t>
            </a:r>
            <a:r>
              <a:rPr lang="en-GB">
                <a:solidFill>
                  <a:srgbClr val="92D050"/>
                </a:solidFill>
              </a:rPr>
              <a:t>)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655763" y="3836988"/>
            <a:ext cx="1836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GB" i="1">
                <a:solidFill>
                  <a:srgbClr val="BA2020"/>
                </a:solidFill>
              </a:rPr>
              <a:t>apel recursiv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327650" y="3838575"/>
            <a:ext cx="1836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GB" i="1">
                <a:solidFill>
                  <a:srgbClr val="BA2020"/>
                </a:solidFill>
              </a:rPr>
              <a:t>apel ini</a:t>
            </a:r>
            <a:r>
              <a:rPr lang="ro-RO" i="1">
                <a:solidFill>
                  <a:srgbClr val="BA2020"/>
                </a:solidFill>
              </a:rPr>
              <a:t>ţial</a:t>
            </a:r>
            <a:endParaRPr lang="en-GB" i="1">
              <a:solidFill>
                <a:srgbClr val="BA2020"/>
              </a:solidFill>
            </a:endParaRPr>
          </a:p>
        </p:txBody>
      </p:sp>
      <p:sp>
        <p:nvSpPr>
          <p:cNvPr id="18444" name="Text Box 23"/>
          <p:cNvSpPr txBox="1">
            <a:spLocks noChangeArrowheads="1"/>
          </p:cNvSpPr>
          <p:nvPr/>
        </p:nvSpPr>
        <p:spPr bwMode="auto">
          <a:xfrm>
            <a:off x="4572000" y="4221163"/>
            <a:ext cx="381635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en-US" dirty="0" err="1"/>
              <a:t>fiecare</a:t>
            </a:r>
            <a:r>
              <a:rPr lang="en-US" dirty="0"/>
              <a:t> </a:t>
            </a:r>
            <a:r>
              <a:rPr lang="en-US" dirty="0" err="1"/>
              <a:t>apel</a:t>
            </a:r>
            <a:r>
              <a:rPr lang="en-US" dirty="0"/>
              <a:t> </a:t>
            </a:r>
            <a:r>
              <a:rPr lang="en-US" dirty="0" err="1"/>
              <a:t>adaug</a:t>
            </a:r>
            <a:r>
              <a:rPr lang="ro-RO" dirty="0"/>
              <a:t>ă</a:t>
            </a:r>
            <a:r>
              <a:rPr lang="en-US" dirty="0"/>
              <a:t> un context </a:t>
            </a:r>
            <a:r>
              <a:rPr lang="en-US" dirty="0" err="1"/>
              <a:t>nou</a:t>
            </a:r>
            <a:r>
              <a:rPr lang="en-US" dirty="0"/>
              <a:t> </a:t>
            </a:r>
            <a:r>
              <a:rPr lang="ro-RO" dirty="0"/>
              <a:t>î</a:t>
            </a:r>
            <a:r>
              <a:rPr lang="en-US" dirty="0"/>
              <a:t>n </a:t>
            </a:r>
            <a:r>
              <a:rPr lang="en-US" dirty="0" err="1"/>
              <a:t>stiv</a:t>
            </a:r>
            <a:r>
              <a:rPr lang="ro-RO" dirty="0"/>
              <a:t>ă</a:t>
            </a:r>
            <a:endParaRPr lang="en-US" dirty="0"/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en-US" dirty="0" err="1"/>
              <a:t>apelurile</a:t>
            </a:r>
            <a:r>
              <a:rPr lang="en-US" dirty="0"/>
              <a:t> recursive se </a:t>
            </a:r>
            <a:r>
              <a:rPr lang="en-US" dirty="0" err="1"/>
              <a:t>termin</a:t>
            </a:r>
            <a:r>
              <a:rPr lang="ro-RO" dirty="0"/>
              <a:t>ă</a:t>
            </a:r>
            <a:r>
              <a:rPr lang="en-US" dirty="0"/>
              <a:t> c</a:t>
            </a:r>
            <a:r>
              <a:rPr lang="ro-RO" dirty="0"/>
              <a:t>â</a:t>
            </a:r>
            <a:r>
              <a:rPr lang="en-US" dirty="0" err="1"/>
              <a:t>nd</a:t>
            </a:r>
            <a:r>
              <a:rPr lang="en-US" dirty="0"/>
              <a:t> </a:t>
            </a:r>
            <a:r>
              <a:rPr lang="en-US" dirty="0" err="1"/>
              <a:t>ajungem</a:t>
            </a:r>
            <a:r>
              <a:rPr lang="en-US" dirty="0"/>
              <a:t> la </a:t>
            </a:r>
            <a:r>
              <a:rPr lang="en-US" dirty="0" err="1"/>
              <a:t>rezolvarea</a:t>
            </a:r>
            <a:r>
              <a:rPr lang="en-US" dirty="0"/>
              <a:t> direct</a:t>
            </a:r>
            <a:r>
              <a:rPr lang="ro-RO" dirty="0"/>
              <a:t>ă</a:t>
            </a:r>
            <a:endParaRPr lang="en-US" dirty="0"/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en-US" dirty="0"/>
              <a:t>la </a:t>
            </a:r>
            <a:r>
              <a:rPr lang="en-US" dirty="0" err="1"/>
              <a:t>revenirea</a:t>
            </a:r>
            <a:r>
              <a:rPr lang="en-US" dirty="0"/>
              <a:t> din </a:t>
            </a:r>
            <a:r>
              <a:rPr lang="en-US" dirty="0" err="1"/>
              <a:t>apelul</a:t>
            </a:r>
            <a:r>
              <a:rPr lang="en-US" dirty="0"/>
              <a:t> </a:t>
            </a:r>
            <a:r>
              <a:rPr lang="en-US" dirty="0" err="1"/>
              <a:t>recursiv</a:t>
            </a:r>
            <a:r>
              <a:rPr lang="en-US" dirty="0"/>
              <a:t> se </a:t>
            </a:r>
            <a:r>
              <a:rPr lang="en-US" dirty="0" err="1"/>
              <a:t>gole</a:t>
            </a:r>
            <a:r>
              <a:rPr lang="ro-RO" dirty="0" err="1"/>
              <a:t>ş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stiva</a:t>
            </a:r>
            <a:endParaRPr lang="en-US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506538" y="5343525"/>
            <a:ext cx="1336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o-RO">
                <a:solidFill>
                  <a:srgbClr val="92D050"/>
                </a:solidFill>
              </a:rPr>
              <a:t>f(1)</a:t>
            </a:r>
            <a:r>
              <a:rPr lang="en-GB">
                <a:solidFill>
                  <a:srgbClr val="92D050"/>
                </a:solidFill>
              </a:rPr>
              <a:t>=</a:t>
            </a:r>
            <a:r>
              <a:rPr lang="ro-RO">
                <a:solidFill>
                  <a:srgbClr val="92D050"/>
                </a:solidFill>
              </a:rPr>
              <a:t>1</a:t>
            </a:r>
            <a:r>
              <a:rPr lang="en-GB">
                <a:solidFill>
                  <a:srgbClr val="92D050"/>
                </a:solidFill>
              </a:rPr>
              <a:t>*f(</a:t>
            </a:r>
            <a:r>
              <a:rPr lang="ro-RO">
                <a:solidFill>
                  <a:srgbClr val="92D050"/>
                </a:solidFill>
              </a:rPr>
              <a:t>0</a:t>
            </a:r>
            <a:r>
              <a:rPr lang="en-GB">
                <a:solidFill>
                  <a:srgbClr val="92D050"/>
                </a:solidFill>
              </a:rPr>
              <a:t>)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763713" y="5724525"/>
            <a:ext cx="612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o-RO">
                <a:solidFill>
                  <a:srgbClr val="92D050"/>
                </a:solidFill>
              </a:rPr>
              <a:t>f(0)</a:t>
            </a:r>
            <a:endParaRPr lang="en-GB">
              <a:solidFill>
                <a:srgbClr val="92D050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220913" y="5727700"/>
            <a:ext cx="611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o-RO">
                <a:solidFill>
                  <a:srgbClr val="92D050"/>
                </a:solidFill>
              </a:rPr>
              <a:t>=1</a:t>
            </a:r>
            <a:endParaRPr lang="en-GB">
              <a:solidFill>
                <a:srgbClr val="92D05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684463" y="5330825"/>
            <a:ext cx="612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o-RO">
                <a:solidFill>
                  <a:srgbClr val="92D050"/>
                </a:solidFill>
              </a:rPr>
              <a:t>=1</a:t>
            </a:r>
            <a:endParaRPr lang="en-GB">
              <a:solidFill>
                <a:srgbClr val="92D050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441575" y="4983163"/>
            <a:ext cx="563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o-RO">
                <a:solidFill>
                  <a:srgbClr val="92D050"/>
                </a:solidFill>
              </a:rPr>
              <a:t>=2</a:t>
            </a:r>
            <a:endParaRPr lang="en-GB">
              <a:solidFill>
                <a:srgbClr val="92D050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916113" y="4652963"/>
            <a:ext cx="611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o-RO">
                <a:solidFill>
                  <a:srgbClr val="92D050"/>
                </a:solidFill>
              </a:rPr>
              <a:t>=6</a:t>
            </a:r>
            <a:endParaRPr lang="en-GB">
              <a:solidFill>
                <a:srgbClr val="92D050"/>
              </a:solidFill>
            </a:endParaRPr>
          </a:p>
        </p:txBody>
      </p:sp>
      <p:sp>
        <p:nvSpPr>
          <p:cNvPr id="4" name="Up Arrow 3"/>
          <p:cNvSpPr/>
          <p:nvPr/>
        </p:nvSpPr>
        <p:spPr>
          <a:xfrm>
            <a:off x="7236296" y="3412133"/>
            <a:ext cx="576064" cy="66493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451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305" y="3404759"/>
            <a:ext cx="450503" cy="49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8" grpId="0"/>
      <p:bldP spid="19" grpId="0"/>
      <p:bldP spid="20" grpId="0"/>
      <p:bldP spid="21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>
                <a:solidFill>
                  <a:srgbClr val="7B9899"/>
                </a:solidFill>
              </a:rPr>
              <a:t>Recursiv </a:t>
            </a:r>
            <a:r>
              <a:rPr lang="ro-RO" smtClean="0">
                <a:solidFill>
                  <a:srgbClr val="7B9899"/>
                </a:solidFill>
              </a:rPr>
              <a:t>şi iterativ</a:t>
            </a:r>
            <a:endParaRPr lang="en-GB" smtClean="0">
              <a:solidFill>
                <a:srgbClr val="7B9899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301625" y="1527175"/>
            <a:ext cx="6502400" cy="677863"/>
          </a:xfrm>
        </p:spPr>
        <p:txBody>
          <a:bodyPr/>
          <a:lstStyle/>
          <a:p>
            <a:pPr eaLnBrk="1" hangingPunct="1"/>
            <a:r>
              <a:rPr lang="en-GB" smtClean="0"/>
              <a:t>S</a:t>
            </a:r>
            <a:r>
              <a:rPr lang="ro-RO" smtClean="0"/>
              <a:t>ă reluăm funcţia factorial în varianta</a:t>
            </a:r>
            <a:endParaRPr lang="en-GB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4213" y="2705100"/>
            <a:ext cx="3382962" cy="1477963"/>
          </a:xfrm>
          <a:prstGeom prst="rect">
            <a:avLst/>
          </a:prstGeom>
          <a:solidFill>
            <a:srgbClr val="000080"/>
          </a:solidFill>
          <a:ln w="63500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en-GB" dirty="0" err="1" smtClean="0">
                <a:solidFill>
                  <a:srgbClr val="FFFF00"/>
                </a:solidFill>
              </a:rPr>
              <a:t>int</a:t>
            </a:r>
            <a:r>
              <a:rPr lang="ro-RO" dirty="0" smtClean="0">
                <a:solidFill>
                  <a:schemeClr val="bg1"/>
                </a:solidFill>
              </a:rPr>
              <a:t> </a:t>
            </a:r>
            <a:r>
              <a:rPr lang="ro-RO" dirty="0" smtClean="0">
                <a:solidFill>
                  <a:srgbClr val="FFFF00"/>
                </a:solidFill>
              </a:rPr>
              <a:t>f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r>
              <a:rPr lang="ro-RO" dirty="0" smtClean="0">
                <a:solidFill>
                  <a:srgbClr val="FFFF00"/>
                </a:solidFill>
              </a:rPr>
              <a:t>(</a:t>
            </a:r>
            <a:r>
              <a:rPr lang="en-GB" dirty="0" err="1" smtClean="0">
                <a:solidFill>
                  <a:srgbClr val="FFFF00"/>
                </a:solidFill>
              </a:rPr>
              <a:t>int</a:t>
            </a:r>
            <a:r>
              <a:rPr lang="en-GB" dirty="0" smtClean="0">
                <a:solidFill>
                  <a:srgbClr val="FFFF00"/>
                </a:solidFill>
              </a:rPr>
              <a:t> n</a:t>
            </a:r>
            <a:r>
              <a:rPr lang="ro-RO" dirty="0" smtClean="0">
                <a:solidFill>
                  <a:srgbClr val="FFFF00"/>
                </a:solidFill>
              </a:rPr>
              <a:t>)</a:t>
            </a:r>
            <a:endParaRPr lang="ro-RO" dirty="0">
              <a:solidFill>
                <a:srgbClr val="FFFF00"/>
              </a:solidFill>
            </a:endParaRPr>
          </a:p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{</a:t>
            </a:r>
            <a:endParaRPr lang="ro-RO" dirty="0">
              <a:solidFill>
                <a:schemeClr val="bg1"/>
              </a:solidFill>
            </a:endParaRPr>
          </a:p>
          <a:p>
            <a:pPr eaLnBrk="1" hangingPunct="1"/>
            <a:r>
              <a:rPr lang="ro-RO" dirty="0">
                <a:solidFill>
                  <a:schemeClr val="bg1"/>
                </a:solidFill>
              </a:rPr>
              <a:t>     if </a:t>
            </a:r>
            <a:r>
              <a:rPr lang="en-GB" dirty="0" smtClean="0">
                <a:solidFill>
                  <a:schemeClr val="bg1"/>
                </a:solidFill>
              </a:rPr>
              <a:t>(</a:t>
            </a:r>
            <a:r>
              <a:rPr lang="ro-RO" dirty="0" smtClean="0">
                <a:solidFill>
                  <a:srgbClr val="FFFF00"/>
                </a:solidFill>
              </a:rPr>
              <a:t>n</a:t>
            </a:r>
            <a:r>
              <a:rPr lang="en-GB" dirty="0" smtClean="0">
                <a:solidFill>
                  <a:srgbClr val="FFFF00"/>
                </a:solidFill>
              </a:rPr>
              <a:t>=</a:t>
            </a:r>
            <a:r>
              <a:rPr lang="ro-RO" dirty="0" smtClean="0">
                <a:solidFill>
                  <a:srgbClr val="FFFF00"/>
                </a:solidFill>
              </a:rPr>
              <a:t>=</a:t>
            </a:r>
            <a:r>
              <a:rPr lang="ro-RO" dirty="0" smtClean="0">
                <a:solidFill>
                  <a:srgbClr val="008B80"/>
                </a:solidFill>
              </a:rPr>
              <a:t>0</a:t>
            </a:r>
            <a:r>
              <a:rPr lang="en-GB" dirty="0" smtClean="0">
                <a:solidFill>
                  <a:schemeClr val="bg1"/>
                </a:solidFill>
              </a:rPr>
              <a:t>)</a:t>
            </a:r>
            <a:r>
              <a:rPr lang="ro-RO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return </a:t>
            </a:r>
            <a:r>
              <a:rPr lang="ro-RO" dirty="0" smtClean="0">
                <a:solidFill>
                  <a:srgbClr val="008B80"/>
                </a:solidFill>
              </a:rPr>
              <a:t>1</a:t>
            </a:r>
            <a:r>
              <a:rPr lang="en-GB" dirty="0" smtClean="0">
                <a:solidFill>
                  <a:srgbClr val="008B80"/>
                </a:solidFill>
              </a:rPr>
              <a:t>;</a:t>
            </a:r>
            <a:endParaRPr lang="ro-RO" dirty="0">
              <a:solidFill>
                <a:srgbClr val="008B80"/>
              </a:solidFill>
            </a:endParaRPr>
          </a:p>
          <a:p>
            <a:pPr eaLnBrk="1" hangingPunct="1"/>
            <a:r>
              <a:rPr lang="ro-RO" dirty="0">
                <a:solidFill>
                  <a:schemeClr val="bg1"/>
                </a:solidFill>
              </a:rPr>
              <a:t>    else </a:t>
            </a:r>
            <a:r>
              <a:rPr lang="en-GB" dirty="0" smtClean="0">
                <a:solidFill>
                  <a:schemeClr val="bg1"/>
                </a:solidFill>
              </a:rPr>
              <a:t>return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r>
              <a:rPr lang="ro-RO" dirty="0" smtClean="0">
                <a:solidFill>
                  <a:srgbClr val="FFFF00"/>
                </a:solidFill>
              </a:rPr>
              <a:t>n</a:t>
            </a:r>
            <a:r>
              <a:rPr lang="en-GB" dirty="0">
                <a:solidFill>
                  <a:srgbClr val="FFFF00"/>
                </a:solidFill>
              </a:rPr>
              <a:t>*f(n-</a:t>
            </a:r>
            <a:r>
              <a:rPr lang="en-GB" dirty="0">
                <a:solidFill>
                  <a:srgbClr val="008B80"/>
                </a:solidFill>
              </a:rPr>
              <a:t>1</a:t>
            </a:r>
            <a:r>
              <a:rPr lang="en-GB" dirty="0">
                <a:solidFill>
                  <a:srgbClr val="FFFF00"/>
                </a:solidFill>
              </a:rPr>
              <a:t>);</a:t>
            </a:r>
            <a:endParaRPr lang="ro-RO" dirty="0">
              <a:solidFill>
                <a:srgbClr val="FFFF00"/>
              </a:solidFill>
            </a:endParaRPr>
          </a:p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}</a:t>
            </a:r>
            <a:endParaRPr lang="ro-RO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859338" y="2693988"/>
            <a:ext cx="3384550" cy="1477328"/>
          </a:xfrm>
          <a:prstGeom prst="rect">
            <a:avLst/>
          </a:prstGeom>
          <a:solidFill>
            <a:srgbClr val="000080"/>
          </a:solidFill>
          <a:ln w="63500" cmpd="dbl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en-GB" dirty="0" err="1" smtClean="0">
                <a:solidFill>
                  <a:srgbClr val="FFFF00"/>
                </a:solidFill>
              </a:rPr>
              <a:t>int</a:t>
            </a:r>
            <a:r>
              <a:rPr lang="ro-RO" dirty="0" smtClean="0">
                <a:solidFill>
                  <a:schemeClr val="bg1"/>
                </a:solidFill>
              </a:rPr>
              <a:t> </a:t>
            </a:r>
            <a:r>
              <a:rPr lang="ro-RO" dirty="0" smtClean="0">
                <a:solidFill>
                  <a:srgbClr val="FFFF00"/>
                </a:solidFill>
              </a:rPr>
              <a:t>f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r>
              <a:rPr lang="ro-RO" dirty="0" smtClean="0">
                <a:solidFill>
                  <a:srgbClr val="FFFF00"/>
                </a:solidFill>
              </a:rPr>
              <a:t>(</a:t>
            </a:r>
            <a:r>
              <a:rPr lang="en-GB" dirty="0" err="1" smtClean="0">
                <a:solidFill>
                  <a:srgbClr val="FFFF00"/>
                </a:solidFill>
              </a:rPr>
              <a:t>int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r>
              <a:rPr lang="ro-RO" dirty="0" smtClean="0">
                <a:solidFill>
                  <a:srgbClr val="FFFF00"/>
                </a:solidFill>
              </a:rPr>
              <a:t>n)</a:t>
            </a:r>
            <a:endParaRPr lang="en-GB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en-GB" dirty="0">
                <a:solidFill>
                  <a:schemeClr val="bg1"/>
                </a:solidFill>
              </a:rPr>
              <a:t>{</a:t>
            </a:r>
            <a:r>
              <a:rPr lang="ro-RO" dirty="0" smtClean="0">
                <a:solidFill>
                  <a:srgbClr val="FFFF00"/>
                </a:solidFill>
              </a:rPr>
              <a:t> </a:t>
            </a:r>
            <a:r>
              <a:rPr lang="en-GB" dirty="0" err="1" smtClean="0">
                <a:solidFill>
                  <a:srgbClr val="FFFF00"/>
                </a:solidFill>
              </a:rPr>
              <a:t>int</a:t>
            </a:r>
            <a:r>
              <a:rPr lang="ro-RO" dirty="0" smtClean="0">
                <a:solidFill>
                  <a:srgbClr val="FFFF00"/>
                </a:solidFill>
              </a:rPr>
              <a:t> i,P</a:t>
            </a:r>
            <a:r>
              <a:rPr lang="en-GB" dirty="0" smtClean="0">
                <a:solidFill>
                  <a:srgbClr val="FFFF00"/>
                </a:solidFill>
              </a:rPr>
              <a:t>=1</a:t>
            </a:r>
            <a:r>
              <a:rPr lang="ro-RO" dirty="0" smtClean="0">
                <a:solidFill>
                  <a:srgbClr val="FFFF00"/>
                </a:solidFill>
              </a:rPr>
              <a:t>;</a:t>
            </a:r>
            <a:endParaRPr lang="ro-RO" dirty="0">
              <a:solidFill>
                <a:srgbClr val="FFFF00"/>
              </a:solidFill>
            </a:endParaRPr>
          </a:p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   </a:t>
            </a:r>
            <a:r>
              <a:rPr lang="ro-RO" dirty="0" smtClean="0">
                <a:solidFill>
                  <a:schemeClr val="bg1"/>
                </a:solidFill>
              </a:rPr>
              <a:t>for </a:t>
            </a:r>
            <a:r>
              <a:rPr lang="en-GB" dirty="0" smtClean="0">
                <a:solidFill>
                  <a:schemeClr val="bg1"/>
                </a:solidFill>
              </a:rPr>
              <a:t>(</a:t>
            </a:r>
            <a:r>
              <a:rPr lang="ro-RO" dirty="0" smtClean="0">
                <a:solidFill>
                  <a:srgbClr val="FFFF00"/>
                </a:solidFill>
              </a:rPr>
              <a:t>i=</a:t>
            </a:r>
            <a:r>
              <a:rPr lang="ro-RO" dirty="0" smtClean="0">
                <a:solidFill>
                  <a:srgbClr val="008B80"/>
                </a:solidFill>
              </a:rPr>
              <a:t>1</a:t>
            </a:r>
            <a:r>
              <a:rPr lang="en-GB" dirty="0" smtClean="0">
                <a:solidFill>
                  <a:srgbClr val="008B80"/>
                </a:solidFill>
              </a:rPr>
              <a:t>;</a:t>
            </a:r>
            <a:r>
              <a:rPr lang="ro-RO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i</a:t>
            </a:r>
            <a:r>
              <a:rPr lang="en-GB" dirty="0" smtClean="0">
                <a:solidFill>
                  <a:srgbClr val="FFFF00"/>
                </a:solidFill>
              </a:rPr>
              <a:t>&lt;=</a:t>
            </a:r>
            <a:r>
              <a:rPr lang="ro-RO" dirty="0" smtClean="0">
                <a:solidFill>
                  <a:schemeClr val="bg1"/>
                </a:solidFill>
              </a:rPr>
              <a:t> </a:t>
            </a:r>
            <a:r>
              <a:rPr lang="ro-RO" dirty="0" smtClean="0">
                <a:solidFill>
                  <a:srgbClr val="FFFF00"/>
                </a:solidFill>
              </a:rPr>
              <a:t>n</a:t>
            </a:r>
            <a:r>
              <a:rPr lang="en-GB" dirty="0" smtClean="0">
                <a:solidFill>
                  <a:srgbClr val="FFFF00"/>
                </a:solidFill>
              </a:rPr>
              <a:t>; </a:t>
            </a:r>
            <a:r>
              <a:rPr lang="en-GB" dirty="0" err="1" smtClean="0">
                <a:solidFill>
                  <a:srgbClr val="FFFF00"/>
                </a:solidFill>
              </a:rPr>
              <a:t>i</a:t>
            </a:r>
            <a:r>
              <a:rPr lang="en-GB" dirty="0" smtClean="0">
                <a:solidFill>
                  <a:srgbClr val="FFFF00"/>
                </a:solidFill>
              </a:rPr>
              <a:t>++</a:t>
            </a:r>
            <a:r>
              <a:rPr lang="en-GB" dirty="0" smtClean="0">
                <a:solidFill>
                  <a:schemeClr val="bg1"/>
                </a:solidFill>
              </a:rPr>
              <a:t>) </a:t>
            </a:r>
            <a:r>
              <a:rPr lang="ro-RO" dirty="0" smtClean="0">
                <a:solidFill>
                  <a:srgbClr val="FFFF00"/>
                </a:solidFill>
              </a:rPr>
              <a:t>P=P</a:t>
            </a:r>
            <a:r>
              <a:rPr lang="en-GB" dirty="0">
                <a:solidFill>
                  <a:srgbClr val="FFFF00"/>
                </a:solidFill>
              </a:rPr>
              <a:t>*</a:t>
            </a:r>
            <a:r>
              <a:rPr lang="en-GB" dirty="0" err="1">
                <a:solidFill>
                  <a:srgbClr val="FFFF00"/>
                </a:solidFill>
              </a:rPr>
              <a:t>i</a:t>
            </a:r>
            <a:r>
              <a:rPr lang="en-GB" dirty="0">
                <a:solidFill>
                  <a:srgbClr val="FFFF00"/>
                </a:solidFill>
              </a:rPr>
              <a:t>;</a:t>
            </a:r>
          </a:p>
          <a:p>
            <a:pPr eaLnBrk="1" hangingPunct="1"/>
            <a:r>
              <a:rPr lang="en-GB" dirty="0">
                <a:solidFill>
                  <a:srgbClr val="FFFF00"/>
                </a:solidFill>
              </a:rPr>
              <a:t>     </a:t>
            </a:r>
            <a:r>
              <a:rPr lang="en-GB" dirty="0" smtClean="0">
                <a:solidFill>
                  <a:schemeClr val="bg1"/>
                </a:solidFill>
              </a:rPr>
              <a:t>return</a:t>
            </a:r>
            <a:r>
              <a:rPr lang="en-GB" dirty="0" smtClean="0">
                <a:solidFill>
                  <a:srgbClr val="FFFF00"/>
                </a:solidFill>
              </a:rPr>
              <a:t> P</a:t>
            </a:r>
            <a:r>
              <a:rPr lang="en-GB" dirty="0">
                <a:solidFill>
                  <a:srgbClr val="FFFF00"/>
                </a:solidFill>
              </a:rPr>
              <a:t>;</a:t>
            </a:r>
            <a:endParaRPr lang="ro-RO" dirty="0">
              <a:solidFill>
                <a:srgbClr val="FFFF00"/>
              </a:solidFill>
            </a:endParaRPr>
          </a:p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}</a:t>
            </a:r>
            <a:endParaRPr lang="ro-RO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57325" y="2133600"/>
            <a:ext cx="1836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GB" sz="2000" i="1">
                <a:solidFill>
                  <a:srgbClr val="BA2020"/>
                </a:solidFill>
              </a:rPr>
              <a:t>recursiv</a:t>
            </a:r>
            <a:r>
              <a:rPr lang="ro-RO" sz="2000" i="1">
                <a:solidFill>
                  <a:srgbClr val="BA2020"/>
                </a:solidFill>
              </a:rPr>
              <a:t>ă</a:t>
            </a:r>
            <a:endParaRPr lang="en-GB" sz="2000" i="1">
              <a:solidFill>
                <a:srgbClr val="BA202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34038" y="2138363"/>
            <a:ext cx="18367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ro-RO" sz="2000" i="1">
                <a:solidFill>
                  <a:srgbClr val="BA2020"/>
                </a:solidFill>
              </a:rPr>
              <a:t>iterat</a:t>
            </a:r>
            <a:r>
              <a:rPr lang="en-GB" sz="2000" i="1">
                <a:solidFill>
                  <a:srgbClr val="BA2020"/>
                </a:solidFill>
              </a:rPr>
              <a:t>iv</a:t>
            </a:r>
            <a:r>
              <a:rPr lang="ro-RO" sz="2000" i="1">
                <a:solidFill>
                  <a:srgbClr val="BA2020"/>
                </a:solidFill>
              </a:rPr>
              <a:t>ă</a:t>
            </a:r>
            <a:endParaRPr lang="en-GB" sz="2000" i="1">
              <a:solidFill>
                <a:srgbClr val="BA2020"/>
              </a:solidFill>
            </a:endParaRPr>
          </a:p>
        </p:txBody>
      </p:sp>
      <p:sp>
        <p:nvSpPr>
          <p:cNvPr id="19464" name="TextBox 8"/>
          <p:cNvSpPr txBox="1">
            <a:spLocks noChangeArrowheads="1"/>
          </p:cNvSpPr>
          <p:nvPr/>
        </p:nvSpPr>
        <p:spPr bwMode="auto">
          <a:xfrm>
            <a:off x="611188" y="4437063"/>
            <a:ext cx="4105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o-RO" sz="2800" i="1">
                <a:solidFill>
                  <a:srgbClr val="C00000"/>
                </a:solidFill>
              </a:rPr>
              <a:t>Ce </a:t>
            </a:r>
            <a:r>
              <a:rPr lang="en-GB" sz="2800" i="1">
                <a:solidFill>
                  <a:srgbClr val="C00000"/>
                </a:solidFill>
              </a:rPr>
              <a:t>diferen</a:t>
            </a:r>
            <a:r>
              <a:rPr lang="ro-RO" sz="2800" i="1">
                <a:solidFill>
                  <a:srgbClr val="C00000"/>
                </a:solidFill>
              </a:rPr>
              <a:t>ţe observaţi </a:t>
            </a:r>
            <a:r>
              <a:rPr lang="en-GB" sz="280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9465" name="TextBox 1"/>
          <p:cNvSpPr txBox="1">
            <a:spLocks noChangeArrowheads="1"/>
          </p:cNvSpPr>
          <p:nvPr/>
        </p:nvSpPr>
        <p:spPr bwMode="auto">
          <a:xfrm>
            <a:off x="684213" y="5013325"/>
            <a:ext cx="755967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spcAft>
                <a:spcPts val="300"/>
              </a:spcAft>
              <a:buFont typeface="Arial" charset="0"/>
              <a:buChar char="•"/>
            </a:pPr>
            <a:r>
              <a:rPr lang="ro-RO" sz="2000"/>
              <a:t>C</a:t>
            </a:r>
            <a:r>
              <a:rPr lang="en-GB" sz="2000"/>
              <a:t>e</a:t>
            </a:r>
            <a:r>
              <a:rPr lang="ro-RO" sz="2000"/>
              <a:t> </a:t>
            </a:r>
            <a:r>
              <a:rPr lang="ro-RO" sz="2000" i="1">
                <a:solidFill>
                  <a:srgbClr val="C00000"/>
                </a:solidFill>
              </a:rPr>
              <a:t>parametri</a:t>
            </a:r>
            <a:r>
              <a:rPr lang="ro-RO" sz="2000">
                <a:solidFill>
                  <a:srgbClr val="C00000"/>
                </a:solidFill>
              </a:rPr>
              <a:t> </a:t>
            </a:r>
            <a:r>
              <a:rPr lang="en-GB" sz="2000"/>
              <a:t>apar </a:t>
            </a:r>
            <a:r>
              <a:rPr lang="ro-RO" sz="2000"/>
              <a:t>în antet </a:t>
            </a:r>
            <a:r>
              <a:rPr lang="en-GB" sz="2000"/>
              <a:t>?</a:t>
            </a:r>
          </a:p>
          <a:p>
            <a:pPr eaLnBrk="1" hangingPunct="1">
              <a:spcAft>
                <a:spcPts val="300"/>
              </a:spcAft>
              <a:buFont typeface="Arial" charset="0"/>
              <a:buChar char="•"/>
            </a:pPr>
            <a:r>
              <a:rPr lang="en-GB" sz="2000"/>
              <a:t>Ce </a:t>
            </a:r>
            <a:r>
              <a:rPr lang="en-GB" sz="2000" i="1">
                <a:solidFill>
                  <a:srgbClr val="C00000"/>
                </a:solidFill>
              </a:rPr>
              <a:t>variabile locale </a:t>
            </a:r>
            <a:r>
              <a:rPr lang="en-GB" sz="2000"/>
              <a:t>sunt declarate ?</a:t>
            </a:r>
          </a:p>
          <a:p>
            <a:pPr eaLnBrk="1" hangingPunct="1">
              <a:buFont typeface="Arial" charset="0"/>
              <a:buChar char="•"/>
            </a:pPr>
            <a:r>
              <a:rPr lang="en-GB" sz="2000"/>
              <a:t>Ce </a:t>
            </a:r>
            <a:r>
              <a:rPr lang="en-GB" sz="2000" i="1">
                <a:solidFill>
                  <a:srgbClr val="C00000"/>
                </a:solidFill>
              </a:rPr>
              <a:t>instruc</a:t>
            </a:r>
            <a:r>
              <a:rPr lang="ro-RO" sz="2000" i="1">
                <a:solidFill>
                  <a:srgbClr val="C00000"/>
                </a:solidFill>
              </a:rPr>
              <a:t>ţiuni </a:t>
            </a:r>
            <a:r>
              <a:rPr lang="ro-RO" sz="2000"/>
              <a:t>se folosesc</a:t>
            </a:r>
            <a:r>
              <a:rPr lang="en-GB" sz="2000"/>
              <a:t>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9" y="836712"/>
            <a:ext cx="7288212" cy="758825"/>
          </a:xfrm>
        </p:spPr>
        <p:txBody>
          <a:bodyPr/>
          <a:lstStyle/>
          <a:p>
            <a:pPr eaLnBrk="1" hangingPunct="1">
              <a:defRPr/>
            </a:pPr>
            <a:r>
              <a:rPr lang="ro-RO" dirty="0" smtClean="0"/>
              <a:t>O p</a:t>
            </a:r>
            <a:r>
              <a:rPr lang="en-GB" dirty="0" err="1" smtClean="0"/>
              <a:t>rocedur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 err="1" smtClean="0"/>
              <a:t>recursiv</a:t>
            </a:r>
            <a:r>
              <a:rPr lang="ro-RO" dirty="0"/>
              <a:t>ă</a:t>
            </a:r>
            <a:endParaRPr lang="en-GB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683568" y="1772817"/>
            <a:ext cx="7292033" cy="4248472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ro-RO" dirty="0" smtClean="0"/>
              <a:t>Cum </a:t>
            </a:r>
            <a:r>
              <a:rPr lang="ro-RO" dirty="0" err="1" smtClean="0"/>
              <a:t>afişăm</a:t>
            </a:r>
            <a:r>
              <a:rPr lang="ro-RO" dirty="0" smtClean="0"/>
              <a:t> numerele naturale </a:t>
            </a:r>
            <a:r>
              <a:rPr lang="en-GB" dirty="0" smtClean="0"/>
              <a:t>de la 1 la n </a:t>
            </a:r>
            <a:r>
              <a:rPr lang="ro-RO" dirty="0" smtClean="0"/>
              <a:t>printr-o procedură recursivă</a:t>
            </a:r>
            <a:r>
              <a:rPr lang="en-GB" dirty="0" smtClean="0"/>
              <a:t> ?</a:t>
            </a:r>
          </a:p>
          <a:p>
            <a:pPr eaLnBrk="1" hangingPunct="1"/>
            <a:r>
              <a:rPr lang="en-GB" i="1" dirty="0" err="1" smtClean="0">
                <a:solidFill>
                  <a:srgbClr val="C00000"/>
                </a:solidFill>
              </a:rPr>
              <a:t>Rezolvare</a:t>
            </a:r>
            <a:r>
              <a:rPr lang="en-GB" i="1" dirty="0" smtClean="0">
                <a:solidFill>
                  <a:srgbClr val="C00000"/>
                </a:solidFill>
              </a:rPr>
              <a:t>: </a:t>
            </a:r>
            <a:r>
              <a:rPr lang="ro-RO" dirty="0" smtClean="0"/>
              <a:t>În acest caz, nu avem o formulă de </a:t>
            </a:r>
            <a:r>
              <a:rPr lang="ro-RO" dirty="0" err="1" smtClean="0"/>
              <a:t>recurenţă</a:t>
            </a:r>
            <a:r>
              <a:rPr lang="ro-RO" dirty="0" smtClean="0"/>
              <a:t> pentru scrierea unui subprogram recursiv.   Pentru a rezolva problema o descompunem în mai multe subprobleme de </a:t>
            </a:r>
            <a:r>
              <a:rPr lang="ro-RO" dirty="0" err="1" smtClean="0"/>
              <a:t>acelaşi</a:t>
            </a:r>
            <a:r>
              <a:rPr lang="ro-RO" dirty="0" smtClean="0"/>
              <a:t> tip: </a:t>
            </a:r>
            <a:endParaRPr lang="ro-RO" i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o-RO" i="1" dirty="0" smtClean="0">
                <a:solidFill>
                  <a:srgbClr val="C00000"/>
                </a:solidFill>
              </a:rPr>
              <a:t>Subproblema p(i)</a:t>
            </a:r>
            <a:r>
              <a:rPr lang="ro-RO" dirty="0" smtClean="0"/>
              <a:t>: pentru valoarea </a:t>
            </a:r>
            <a:r>
              <a:rPr lang="ro-RO" i="1" dirty="0" smtClean="0"/>
              <a:t>i</a:t>
            </a:r>
            <a:r>
              <a:rPr lang="ro-RO" dirty="0" smtClean="0"/>
              <a:t> a parametrului vom tipări </a:t>
            </a:r>
            <a:r>
              <a:rPr lang="ro-RO" i="1" dirty="0" smtClean="0"/>
              <a:t>i</a:t>
            </a:r>
            <a:r>
              <a:rPr lang="ro-RO" dirty="0" smtClean="0"/>
              <a:t> după care apelăm (recursiv) </a:t>
            </a:r>
            <a:r>
              <a:rPr lang="ro-RO" i="1" dirty="0" smtClean="0">
                <a:solidFill>
                  <a:srgbClr val="C00000"/>
                </a:solidFill>
              </a:rPr>
              <a:t>p</a:t>
            </a:r>
            <a:r>
              <a:rPr lang="ro-RO" dirty="0" smtClean="0"/>
              <a:t> pentru </a:t>
            </a:r>
            <a:r>
              <a:rPr lang="ro-RO" i="1" dirty="0" smtClean="0"/>
              <a:t>i</a:t>
            </a:r>
            <a:r>
              <a:rPr lang="ro-RO" dirty="0" smtClean="0"/>
              <a:t>+1</a:t>
            </a:r>
          </a:p>
          <a:p>
            <a:pPr eaLnBrk="1" hangingPunct="1"/>
            <a:r>
              <a:rPr lang="ro-RO" i="1" dirty="0" smtClean="0">
                <a:solidFill>
                  <a:srgbClr val="C00000"/>
                </a:solidFill>
              </a:rPr>
              <a:t>Apelul </a:t>
            </a:r>
            <a:r>
              <a:rPr lang="ro-RO" i="1" dirty="0" err="1" smtClean="0">
                <a:solidFill>
                  <a:srgbClr val="C00000"/>
                </a:solidFill>
              </a:rPr>
              <a:t>iniţial</a:t>
            </a:r>
            <a:r>
              <a:rPr lang="ro-RO" i="1" dirty="0" smtClean="0"/>
              <a:t> </a:t>
            </a:r>
            <a:r>
              <a:rPr lang="ro-RO" dirty="0" smtClean="0"/>
              <a:t> este p(1) : începem cu 1</a:t>
            </a:r>
          </a:p>
          <a:p>
            <a:pPr eaLnBrk="1" hangingPunct="1"/>
            <a:r>
              <a:rPr lang="ro-RO" i="1" dirty="0" err="1" smtClean="0">
                <a:solidFill>
                  <a:srgbClr val="C00000"/>
                </a:solidFill>
              </a:rPr>
              <a:t>Condiţia</a:t>
            </a:r>
            <a:r>
              <a:rPr lang="ro-RO" i="1" dirty="0" smtClean="0">
                <a:solidFill>
                  <a:srgbClr val="C00000"/>
                </a:solidFill>
              </a:rPr>
              <a:t> de oprire</a:t>
            </a:r>
            <a:r>
              <a:rPr lang="ro-RO" dirty="0" smtClean="0">
                <a:solidFill>
                  <a:srgbClr val="C00000"/>
                </a:solidFill>
              </a:rPr>
              <a:t> </a:t>
            </a:r>
            <a:r>
              <a:rPr lang="ro-RO" dirty="0" smtClean="0"/>
              <a:t>este să ajungem la n, când tipărim doar n fără alte apeluri</a:t>
            </a:r>
            <a:endParaRPr lang="en-GB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228600"/>
            <a:ext cx="7359650" cy="758825"/>
          </a:xfrm>
        </p:spPr>
        <p:txBody>
          <a:bodyPr/>
          <a:lstStyle/>
          <a:p>
            <a:pPr eaLnBrk="1" hangingPunct="1">
              <a:defRPr/>
            </a:pPr>
            <a:r>
              <a:rPr lang="ro-RO" dirty="0" smtClean="0"/>
              <a:t>Lista primelor n numere naturale</a:t>
            </a:r>
            <a:endParaRPr lang="en-GB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795401" y="1412875"/>
            <a:ext cx="7593023" cy="446439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err="1" smtClean="0">
                <a:latin typeface="Lucida Bright" panose="02040602050505020304" pitchFamily="18" charset="0"/>
              </a:rPr>
              <a:t>int</a:t>
            </a:r>
            <a:r>
              <a:rPr lang="en-GB" sz="1800" dirty="0" smtClean="0">
                <a:latin typeface="Lucida Bright" panose="02040602050505020304" pitchFamily="18" charset="0"/>
              </a:rPr>
              <a:t> n ;	</a:t>
            </a:r>
            <a:r>
              <a:rPr lang="ro-RO" sz="1800" dirty="0" smtClean="0">
                <a:latin typeface="Lucida Bright" panose="02040602050505020304" pitchFamily="18" charset="0"/>
              </a:rPr>
              <a:t>	</a:t>
            </a:r>
            <a:r>
              <a:rPr lang="en-GB" sz="1800" dirty="0" smtClean="0">
                <a:latin typeface="Lucida Bright" panose="02040602050505020304" pitchFamily="18" charset="0"/>
              </a:rPr>
              <a:t>	// c</a:t>
            </a:r>
            <a:r>
              <a:rPr lang="ro-RO" sz="1800" dirty="0" smtClean="0">
                <a:latin typeface="Lucida Bright" panose="02040602050505020304" pitchFamily="18" charset="0"/>
              </a:rPr>
              <a:t>âte numere tipărim </a:t>
            </a:r>
            <a:endParaRPr lang="en-GB" sz="1800" dirty="0" smtClean="0">
              <a:latin typeface="Lucida Bright" panose="02040602050505020304" pitchFamily="18" charset="0"/>
            </a:endParaRP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smtClean="0">
                <a:latin typeface="Lucida Bright" panose="02040602050505020304" pitchFamily="18" charset="0"/>
              </a:rPr>
              <a:t>void p(</a:t>
            </a:r>
            <a:r>
              <a:rPr lang="en-GB" sz="1800" dirty="0" err="1" smtClean="0">
                <a:latin typeface="Lucida Bright" panose="02040602050505020304" pitchFamily="18" charset="0"/>
              </a:rPr>
              <a:t>int</a:t>
            </a:r>
            <a:r>
              <a:rPr lang="en-GB" sz="1800" dirty="0" smtClean="0">
                <a:latin typeface="Lucida Bright" panose="02040602050505020304" pitchFamily="18" charset="0"/>
              </a:rPr>
              <a:t> </a:t>
            </a:r>
            <a:r>
              <a:rPr lang="en-GB" sz="1800" dirty="0" err="1" smtClean="0">
                <a:latin typeface="Lucida Bright" panose="02040602050505020304" pitchFamily="18" charset="0"/>
              </a:rPr>
              <a:t>i</a:t>
            </a:r>
            <a:r>
              <a:rPr lang="en-GB" sz="1800" dirty="0" smtClean="0">
                <a:latin typeface="Lucida Bright" panose="02040602050505020304" pitchFamily="18" charset="0"/>
              </a:rPr>
              <a:t>)	      	// </a:t>
            </a:r>
            <a:r>
              <a:rPr lang="en-GB" sz="1800" dirty="0" err="1" smtClean="0">
                <a:latin typeface="Lucida Bright" panose="02040602050505020304" pitchFamily="18" charset="0"/>
              </a:rPr>
              <a:t>procedura</a:t>
            </a:r>
            <a:r>
              <a:rPr lang="en-GB" sz="1800" dirty="0" smtClean="0">
                <a:latin typeface="Lucida Bright" panose="02040602050505020304" pitchFamily="18" charset="0"/>
              </a:rPr>
              <a:t> p cu </a:t>
            </a:r>
            <a:r>
              <a:rPr lang="en-GB" sz="1800" dirty="0" err="1" smtClean="0">
                <a:latin typeface="Lucida Bright" panose="02040602050505020304" pitchFamily="18" charset="0"/>
              </a:rPr>
              <a:t>parametrul</a:t>
            </a:r>
            <a:r>
              <a:rPr lang="en-GB" sz="1800" dirty="0" smtClean="0">
                <a:latin typeface="Lucida Bright" panose="02040602050505020304" pitchFamily="18" charset="0"/>
              </a:rPr>
              <a:t> </a:t>
            </a:r>
            <a:r>
              <a:rPr lang="en-GB" sz="1800" dirty="0" err="1" smtClean="0">
                <a:latin typeface="Lucida Bright" panose="02040602050505020304" pitchFamily="18" charset="0"/>
              </a:rPr>
              <a:t>i</a:t>
            </a:r>
            <a:r>
              <a:rPr lang="en-GB" sz="1800" dirty="0" smtClean="0">
                <a:latin typeface="Lucida Bright" panose="02040602050505020304" pitchFamily="18" charset="0"/>
              </a:rPr>
              <a:t> 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smtClean="0">
                <a:latin typeface="Lucida Bright" panose="02040602050505020304" pitchFamily="18" charset="0"/>
              </a:rPr>
              <a:t>{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ro-RO" sz="1800" dirty="0" smtClean="0">
                <a:latin typeface="Lucida Bright" panose="02040602050505020304" pitchFamily="18" charset="0"/>
              </a:rPr>
              <a:t>  </a:t>
            </a:r>
            <a:r>
              <a:rPr lang="en-GB" sz="1800" dirty="0" smtClean="0">
                <a:latin typeface="Lucida Bright" panose="02040602050505020304" pitchFamily="18" charset="0"/>
              </a:rPr>
              <a:t>  if (</a:t>
            </a:r>
            <a:r>
              <a:rPr lang="en-GB" sz="1800" dirty="0" err="1" smtClean="0">
                <a:latin typeface="Lucida Bright" panose="02040602050505020304" pitchFamily="18" charset="0"/>
              </a:rPr>
              <a:t>i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==n</a:t>
            </a:r>
            <a:r>
              <a:rPr lang="en-GB" sz="1800" dirty="0" smtClean="0">
                <a:latin typeface="Lucida Bright" panose="02040602050505020304" pitchFamily="18" charset="0"/>
              </a:rPr>
              <a:t>)</a:t>
            </a:r>
            <a:r>
              <a:rPr lang="ro-RO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 </a:t>
            </a:r>
            <a:r>
              <a:rPr lang="en-GB" sz="1800" dirty="0" smtClean="0">
                <a:latin typeface="Lucida Bright" panose="02040602050505020304" pitchFamily="18" charset="0"/>
              </a:rPr>
              <a:t> </a:t>
            </a:r>
            <a:r>
              <a:rPr lang="en-GB" sz="1800" dirty="0" err="1">
                <a:solidFill>
                  <a:srgbClr val="C00000"/>
                </a:solidFill>
                <a:latin typeface="Lucida Bright" panose="02040602050505020304" pitchFamily="18" charset="0"/>
              </a:rPr>
              <a:t>cout</a:t>
            </a:r>
            <a:r>
              <a:rPr lang="en-US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&lt;&lt;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n</a:t>
            </a:r>
            <a:r>
              <a:rPr lang="ro-RO" sz="1800" dirty="0" smtClean="0">
                <a:latin typeface="Lucida Bright" panose="02040602050505020304" pitchFamily="18" charset="0"/>
              </a:rPr>
              <a:t> </a:t>
            </a:r>
            <a:r>
              <a:rPr lang="en-GB" sz="1800" dirty="0" smtClean="0">
                <a:latin typeface="Lucida Bright" panose="02040602050505020304" pitchFamily="18" charset="0"/>
              </a:rPr>
              <a:t>;</a:t>
            </a:r>
            <a:r>
              <a:rPr lang="ro-RO" sz="1800" dirty="0" smtClean="0">
                <a:latin typeface="Lucida Bright" panose="02040602050505020304" pitchFamily="18" charset="0"/>
              </a:rPr>
              <a:t>    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// </a:t>
            </a:r>
            <a:r>
              <a:rPr lang="en-GB" sz="1800" dirty="0" err="1" smtClean="0">
                <a:solidFill>
                  <a:srgbClr val="C00000"/>
                </a:solidFill>
                <a:latin typeface="Lucida Bright" panose="02040602050505020304" pitchFamily="18" charset="0"/>
              </a:rPr>
              <a:t>rezolvarea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 direct</a:t>
            </a:r>
            <a:r>
              <a:rPr lang="ro-RO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ă (condiţia de STOP) </a:t>
            </a:r>
            <a:endParaRPr lang="en-GB" sz="1800" dirty="0" smtClean="0">
              <a:solidFill>
                <a:srgbClr val="C00000"/>
              </a:solidFill>
              <a:latin typeface="Lucida Bright" panose="02040602050505020304" pitchFamily="18" charset="0"/>
            </a:endParaRP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smtClean="0">
                <a:latin typeface="Lucida Bright" panose="02040602050505020304" pitchFamily="18" charset="0"/>
              </a:rPr>
              <a:t>     else {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            </a:t>
            </a:r>
            <a:r>
              <a:rPr lang="en-GB" sz="1800" dirty="0" err="1" smtClean="0">
                <a:solidFill>
                  <a:srgbClr val="C00000"/>
                </a:solidFill>
                <a:latin typeface="Lucida Bright" panose="02040602050505020304" pitchFamily="18" charset="0"/>
              </a:rPr>
              <a:t>cout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&lt;&lt;</a:t>
            </a:r>
            <a:r>
              <a:rPr lang="en-GB" sz="1800" dirty="0" err="1" smtClean="0">
                <a:solidFill>
                  <a:srgbClr val="C00000"/>
                </a:solidFill>
                <a:latin typeface="Lucida Bright" panose="02040602050505020304" pitchFamily="18" charset="0"/>
              </a:rPr>
              <a:t>i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&lt;&lt;' ';</a:t>
            </a:r>
            <a:r>
              <a:rPr lang="ro-RO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	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// </a:t>
            </a:r>
            <a:r>
              <a:rPr lang="en-GB" sz="1800" dirty="0" err="1" smtClean="0">
                <a:solidFill>
                  <a:srgbClr val="C00000"/>
                </a:solidFill>
                <a:latin typeface="Lucida Bright" panose="02040602050505020304" pitchFamily="18" charset="0"/>
              </a:rPr>
              <a:t>Subproblema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 p(</a:t>
            </a:r>
            <a:r>
              <a:rPr lang="en-GB" sz="1800" dirty="0" err="1" smtClean="0">
                <a:solidFill>
                  <a:srgbClr val="C00000"/>
                </a:solidFill>
                <a:latin typeface="Lucida Bright" panose="02040602050505020304" pitchFamily="18" charset="0"/>
              </a:rPr>
              <a:t>i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): tip</a:t>
            </a:r>
            <a:r>
              <a:rPr lang="ro-RO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ărim </a:t>
            </a:r>
            <a:r>
              <a:rPr lang="en-GB" sz="1800" dirty="0" err="1" smtClean="0">
                <a:solidFill>
                  <a:srgbClr val="C00000"/>
                </a:solidFill>
                <a:latin typeface="Lucida Bright" panose="02040602050505020304" pitchFamily="18" charset="0"/>
              </a:rPr>
              <a:t>i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 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            </a:t>
            </a:r>
            <a:r>
              <a:rPr lang="ro-RO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 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p(i+1);</a:t>
            </a:r>
            <a:r>
              <a:rPr lang="ro-RO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		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// </a:t>
            </a:r>
            <a:r>
              <a:rPr lang="en-GB" sz="1800" dirty="0" err="1" smtClean="0">
                <a:solidFill>
                  <a:srgbClr val="C00000"/>
                </a:solidFill>
                <a:latin typeface="Lucida Bright" panose="02040602050505020304" pitchFamily="18" charset="0"/>
              </a:rPr>
              <a:t>trecem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 la </a:t>
            </a:r>
            <a:r>
              <a:rPr lang="en-GB" sz="1800" dirty="0" err="1" smtClean="0">
                <a:solidFill>
                  <a:srgbClr val="C00000"/>
                </a:solidFill>
                <a:latin typeface="Lucida Bright" panose="02040602050505020304" pitchFamily="18" charset="0"/>
              </a:rPr>
              <a:t>subproblema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 p(i+1) </a:t>
            </a:r>
            <a:endParaRPr lang="en-GB" sz="1800" dirty="0" smtClean="0">
              <a:latin typeface="Lucida Bright" panose="02040602050505020304" pitchFamily="18" charset="0"/>
            </a:endParaRP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smtClean="0">
                <a:latin typeface="Lucida Bright" panose="02040602050505020304" pitchFamily="18" charset="0"/>
              </a:rPr>
              <a:t>             }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smtClean="0">
                <a:latin typeface="Lucida Bright" panose="02040602050505020304" pitchFamily="18" charset="0"/>
              </a:rPr>
              <a:t>}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err="1" smtClean="0">
                <a:latin typeface="Lucida Bright" panose="02040602050505020304" pitchFamily="18" charset="0"/>
              </a:rPr>
              <a:t>int</a:t>
            </a:r>
            <a:r>
              <a:rPr lang="en-GB" sz="1800" dirty="0" smtClean="0">
                <a:latin typeface="Lucida Bright" panose="02040602050505020304" pitchFamily="18" charset="0"/>
              </a:rPr>
              <a:t> main()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smtClean="0">
                <a:latin typeface="Lucida Bright" panose="02040602050505020304" pitchFamily="18" charset="0"/>
              </a:rPr>
              <a:t>{  </a:t>
            </a:r>
            <a:r>
              <a:rPr lang="en-GB" sz="1800" dirty="0" err="1" smtClean="0">
                <a:latin typeface="Lucida Bright" panose="02040602050505020304" pitchFamily="18" charset="0"/>
              </a:rPr>
              <a:t>cout</a:t>
            </a:r>
            <a:r>
              <a:rPr lang="en-GB" sz="1800" dirty="0" smtClean="0">
                <a:latin typeface="Lucida Bright" panose="02040602050505020304" pitchFamily="18" charset="0"/>
              </a:rPr>
              <a:t>&lt;&lt;“n=“;  </a:t>
            </a:r>
            <a:r>
              <a:rPr lang="en-GB" sz="1800" dirty="0" err="1" smtClean="0">
                <a:latin typeface="Lucida Bright" panose="02040602050505020304" pitchFamily="18" charset="0"/>
              </a:rPr>
              <a:t>cin</a:t>
            </a:r>
            <a:r>
              <a:rPr lang="en-GB" sz="1800" dirty="0" smtClean="0">
                <a:latin typeface="Lucida Bright" panose="02040602050505020304" pitchFamily="18" charset="0"/>
              </a:rPr>
              <a:t>&gt;&gt;n;      // </a:t>
            </a:r>
            <a:r>
              <a:rPr lang="en-GB" sz="1800" dirty="0" err="1" smtClean="0">
                <a:latin typeface="Lucida Bright" panose="02040602050505020304" pitchFamily="18" charset="0"/>
              </a:rPr>
              <a:t>citim</a:t>
            </a:r>
            <a:r>
              <a:rPr lang="en-GB" sz="1800" dirty="0" smtClean="0">
                <a:latin typeface="Lucida Bright" panose="02040602050505020304" pitchFamily="18" charset="0"/>
              </a:rPr>
              <a:t> </a:t>
            </a:r>
            <a:r>
              <a:rPr lang="en-GB" sz="1800" dirty="0" err="1" smtClean="0">
                <a:latin typeface="Lucida Bright" panose="02040602050505020304" pitchFamily="18" charset="0"/>
              </a:rPr>
              <a:t>valoarea</a:t>
            </a:r>
            <a:r>
              <a:rPr lang="en-GB" sz="1800" dirty="0" smtClean="0">
                <a:latin typeface="Lucida Bright" panose="02040602050505020304" pitchFamily="18" charset="0"/>
              </a:rPr>
              <a:t> </a:t>
            </a:r>
            <a:r>
              <a:rPr lang="en-GB" sz="1800" dirty="0" err="1" smtClean="0">
                <a:latin typeface="Lucida Bright" panose="02040602050505020304" pitchFamily="18" charset="0"/>
              </a:rPr>
              <a:t>lui</a:t>
            </a:r>
            <a:r>
              <a:rPr lang="en-GB" sz="1800" dirty="0" smtClean="0">
                <a:latin typeface="Lucida Bright" panose="02040602050505020304" pitchFamily="18" charset="0"/>
              </a:rPr>
              <a:t> n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  p(1);			// </a:t>
            </a:r>
            <a:r>
              <a:rPr lang="en-GB" sz="1800" dirty="0" err="1" smtClean="0">
                <a:solidFill>
                  <a:srgbClr val="C00000"/>
                </a:solidFill>
                <a:latin typeface="Lucida Bright" panose="02040602050505020304" pitchFamily="18" charset="0"/>
              </a:rPr>
              <a:t>apelul</a:t>
            </a:r>
            <a:r>
              <a:rPr lang="en-GB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 </a:t>
            </a:r>
            <a:r>
              <a:rPr lang="en-GB" sz="1800" dirty="0" err="1" smtClean="0">
                <a:solidFill>
                  <a:srgbClr val="C00000"/>
                </a:solidFill>
                <a:latin typeface="Lucida Bright" panose="02040602050505020304" pitchFamily="18" charset="0"/>
              </a:rPr>
              <a:t>ini</a:t>
            </a:r>
            <a:r>
              <a:rPr lang="ro-RO" sz="1800" dirty="0" smtClean="0">
                <a:solidFill>
                  <a:srgbClr val="C00000"/>
                </a:solidFill>
                <a:latin typeface="Lucida Bright" panose="02040602050505020304" pitchFamily="18" charset="0"/>
              </a:rPr>
              <a:t>ţial </a:t>
            </a:r>
            <a:endParaRPr lang="en-GB" sz="1800" dirty="0" smtClean="0">
              <a:solidFill>
                <a:srgbClr val="C00000"/>
              </a:solidFill>
              <a:latin typeface="Lucida Bright" panose="02040602050505020304" pitchFamily="18" charset="0"/>
            </a:endParaRP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en-GB" sz="1800" dirty="0" smtClean="0">
                <a:latin typeface="Lucida Bright" panose="02040602050505020304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143474" y="764704"/>
            <a:ext cx="6798734" cy="1303867"/>
          </a:xfrm>
        </p:spPr>
        <p:txBody>
          <a:bodyPr/>
          <a:lstStyle/>
          <a:p>
            <a:pPr eaLnBrk="1" hangingPunct="1"/>
            <a:r>
              <a:rPr lang="ro-RO" smtClean="0">
                <a:solidFill>
                  <a:srgbClr val="7B9899"/>
                </a:solidFill>
              </a:rPr>
              <a:t>Ce este un subprogram recursiv </a:t>
            </a:r>
            <a:r>
              <a:rPr lang="en-GB" smtClean="0">
                <a:solidFill>
                  <a:srgbClr val="7B9899"/>
                </a:solidFill>
              </a:rPr>
              <a:t>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43608" y="1772817"/>
            <a:ext cx="7272807" cy="4392488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600"/>
              </a:spcAft>
              <a:buFont typeface="Wingdings 2"/>
              <a:buChar char=""/>
              <a:defRPr/>
            </a:pPr>
            <a:r>
              <a:rPr lang="ro-RO" dirty="0"/>
              <a:t>Un </a:t>
            </a:r>
            <a:r>
              <a:rPr lang="ro-RO" b="1" i="1" dirty="0">
                <a:solidFill>
                  <a:srgbClr val="C00000"/>
                </a:solidFill>
              </a:rPr>
              <a:t>subprogram recursiv</a:t>
            </a:r>
            <a:r>
              <a:rPr lang="ro-RO" i="1" dirty="0">
                <a:solidFill>
                  <a:srgbClr val="C00000"/>
                </a:solidFill>
              </a:rPr>
              <a:t> </a:t>
            </a:r>
            <a:r>
              <a:rPr lang="ro-RO" dirty="0"/>
              <a:t>se caracterizează prin proprietatea că </a:t>
            </a:r>
            <a:r>
              <a:rPr lang="ro-RO" i="1" dirty="0">
                <a:solidFill>
                  <a:srgbClr val="C00000"/>
                </a:solidFill>
              </a:rPr>
              <a:t>se auto-apelează</a:t>
            </a:r>
            <a:r>
              <a:rPr lang="ro-RO" dirty="0"/>
              <a:t>, adică din interiorul lui se apelează pe el însuşi. Din afara subprogramului facem un </a:t>
            </a:r>
            <a:r>
              <a:rPr lang="ro-RO" i="1" dirty="0">
                <a:solidFill>
                  <a:srgbClr val="BA2020"/>
                </a:solidFill>
              </a:rPr>
              <a:t>prim apel </a:t>
            </a:r>
            <a:r>
              <a:rPr lang="ro-RO" dirty="0"/>
              <a:t>al acestuia, după care subprogranul se auto-apelează de un anumit număr de ori: la fiecare nouă auto-apelare a subprogramului, se execută din nou secvenţa de instrucţiuni ce reprezintă corpul său, eventual cu alte date, creîndu-se un aşa-numit </a:t>
            </a:r>
            <a:r>
              <a:rPr lang="ro-RO" i="1" dirty="0"/>
              <a:t>„lanţ de auto-apeluri recursive”</a:t>
            </a:r>
            <a:r>
              <a:rPr lang="ro-RO" dirty="0"/>
              <a:t>.</a:t>
            </a:r>
            <a:endParaRPr lang="en-GB" dirty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o-RO" dirty="0" smtClean="0"/>
              <a:t>P</a:t>
            </a:r>
            <a:r>
              <a:rPr lang="es-MX" dirty="0" err="1" smtClean="0"/>
              <a:t>utem</a:t>
            </a:r>
            <a:r>
              <a:rPr lang="es-MX" dirty="0" smtClean="0"/>
              <a:t> </a:t>
            </a:r>
            <a:r>
              <a:rPr lang="es-MX" dirty="0" err="1"/>
              <a:t>spune</a:t>
            </a:r>
            <a:r>
              <a:rPr lang="es-MX" dirty="0"/>
              <a:t> </a:t>
            </a:r>
            <a:r>
              <a:rPr lang="es-MX" dirty="0" err="1"/>
              <a:t>că</a:t>
            </a:r>
            <a:r>
              <a:rPr lang="es-MX" dirty="0"/>
              <a:t> un </a:t>
            </a:r>
            <a:r>
              <a:rPr lang="es-MX" dirty="0" err="1"/>
              <a:t>subprogram</a:t>
            </a:r>
            <a:r>
              <a:rPr lang="es-MX" dirty="0"/>
              <a:t> </a:t>
            </a:r>
            <a:r>
              <a:rPr lang="es-MX" dirty="0" err="1"/>
              <a:t>recursiv</a:t>
            </a:r>
            <a:r>
              <a:rPr lang="es-MX" dirty="0"/>
              <a:t> are </a:t>
            </a:r>
            <a:r>
              <a:rPr lang="es-MX" dirty="0" err="1"/>
              <a:t>acelaşi</a:t>
            </a:r>
            <a:r>
              <a:rPr lang="es-MX" dirty="0"/>
              <a:t> </a:t>
            </a:r>
            <a:r>
              <a:rPr lang="es-MX" dirty="0" err="1"/>
              <a:t>efect</a:t>
            </a:r>
            <a:r>
              <a:rPr lang="es-MX" dirty="0"/>
              <a:t> </a:t>
            </a:r>
            <a:r>
              <a:rPr lang="es-MX" dirty="0" err="1"/>
              <a:t>ca</a:t>
            </a:r>
            <a:r>
              <a:rPr lang="es-MX" dirty="0"/>
              <a:t> </a:t>
            </a:r>
            <a:r>
              <a:rPr lang="es-MX" dirty="0" err="1"/>
              <a:t>şi</a:t>
            </a:r>
            <a:r>
              <a:rPr lang="es-MX" dirty="0"/>
              <a:t> un </a:t>
            </a:r>
            <a:r>
              <a:rPr lang="es-MX" dirty="0" err="1"/>
              <a:t>ciclu</a:t>
            </a:r>
            <a:r>
              <a:rPr lang="es-MX" dirty="0"/>
              <a:t>: </a:t>
            </a:r>
            <a:r>
              <a:rPr lang="es-MX" dirty="0" err="1"/>
              <a:t>repetă</a:t>
            </a:r>
            <a:r>
              <a:rPr lang="es-MX" dirty="0"/>
              <a:t> </a:t>
            </a:r>
            <a:r>
              <a:rPr lang="es-MX" dirty="0" err="1"/>
              <a:t>execuţia</a:t>
            </a:r>
            <a:r>
              <a:rPr lang="es-MX" dirty="0"/>
              <a:t> </a:t>
            </a:r>
            <a:r>
              <a:rPr lang="es-MX" dirty="0" err="1"/>
              <a:t>unei</a:t>
            </a:r>
            <a:r>
              <a:rPr lang="es-MX" dirty="0"/>
              <a:t> </a:t>
            </a:r>
            <a:r>
              <a:rPr lang="es-MX" dirty="0" err="1"/>
              <a:t>anumite</a:t>
            </a:r>
            <a:r>
              <a:rPr lang="es-MX" dirty="0"/>
              <a:t> </a:t>
            </a:r>
            <a:r>
              <a:rPr lang="es-MX" dirty="0" err="1"/>
              <a:t>secvenţe</a:t>
            </a:r>
            <a:r>
              <a:rPr lang="es-MX" dirty="0"/>
              <a:t> de </a:t>
            </a:r>
            <a:r>
              <a:rPr lang="es-MX" dirty="0" err="1"/>
              <a:t>instrucţiuni</a:t>
            </a:r>
            <a:r>
              <a:rPr lang="es-MX" dirty="0"/>
              <a:t>. Dar, la </a:t>
            </a:r>
            <a:r>
              <a:rPr lang="es-MX" dirty="0" err="1"/>
              <a:t>fel</a:t>
            </a:r>
            <a:r>
              <a:rPr lang="es-MX" dirty="0"/>
              <a:t> </a:t>
            </a:r>
            <a:r>
              <a:rPr lang="es-MX" dirty="0" err="1"/>
              <a:t>ca</a:t>
            </a:r>
            <a:r>
              <a:rPr lang="es-MX" dirty="0"/>
              <a:t> </a:t>
            </a:r>
            <a:r>
              <a:rPr lang="es-MX" dirty="0" err="1"/>
              <a:t>în</a:t>
            </a:r>
            <a:r>
              <a:rPr lang="es-MX" dirty="0"/>
              <a:t> </a:t>
            </a:r>
            <a:r>
              <a:rPr lang="es-MX" dirty="0" err="1"/>
              <a:t>cazul</a:t>
            </a:r>
            <a:r>
              <a:rPr lang="es-MX" dirty="0"/>
              <a:t> </a:t>
            </a:r>
            <a:r>
              <a:rPr lang="es-MX" dirty="0" err="1"/>
              <a:t>unui</a:t>
            </a:r>
            <a:r>
              <a:rPr lang="es-MX" dirty="0"/>
              <a:t> </a:t>
            </a:r>
            <a:r>
              <a:rPr lang="es-MX" dirty="0" err="1"/>
              <a:t>ciclu</a:t>
            </a:r>
            <a:r>
              <a:rPr lang="es-MX" dirty="0"/>
              <a:t>, este </a:t>
            </a:r>
            <a:r>
              <a:rPr lang="es-MX" dirty="0" err="1"/>
              <a:t>necesar</a:t>
            </a:r>
            <a:r>
              <a:rPr lang="es-MX" dirty="0"/>
              <a:t> </a:t>
            </a:r>
            <a:r>
              <a:rPr lang="es-MX" dirty="0" err="1"/>
              <a:t>ca</a:t>
            </a:r>
            <a:r>
              <a:rPr lang="es-MX" dirty="0"/>
              <a:t> </a:t>
            </a:r>
            <a:r>
              <a:rPr lang="es-MX" dirty="0" err="1"/>
              <a:t>repetarea</a:t>
            </a:r>
            <a:r>
              <a:rPr lang="es-MX" dirty="0"/>
              <a:t> </a:t>
            </a:r>
            <a:r>
              <a:rPr lang="es-MX" dirty="0" err="1"/>
              <a:t>să</a:t>
            </a:r>
            <a:r>
              <a:rPr lang="es-MX" dirty="0"/>
              <a:t> </a:t>
            </a:r>
            <a:r>
              <a:rPr lang="es-MX" dirty="0" err="1"/>
              <a:t>nu</a:t>
            </a:r>
            <a:r>
              <a:rPr lang="es-MX" dirty="0"/>
              <a:t> </a:t>
            </a:r>
            <a:r>
              <a:rPr lang="es-MX" dirty="0" err="1"/>
              <a:t>aibă</a:t>
            </a:r>
            <a:r>
              <a:rPr lang="es-MX" dirty="0"/>
              <a:t> </a:t>
            </a:r>
            <a:r>
              <a:rPr lang="es-MX" dirty="0" err="1"/>
              <a:t>loc</a:t>
            </a:r>
            <a:r>
              <a:rPr lang="es-MX" dirty="0"/>
              <a:t> la </a:t>
            </a:r>
            <a:r>
              <a:rPr lang="es-MX" dirty="0" err="1"/>
              <a:t>infinit</a:t>
            </a:r>
            <a:r>
              <a:rPr lang="es-MX" dirty="0"/>
              <a:t>. De </a:t>
            </a:r>
            <a:r>
              <a:rPr lang="es-MX" dirty="0" err="1"/>
              <a:t>aceea</a:t>
            </a:r>
            <a:r>
              <a:rPr lang="es-MX" dirty="0"/>
              <a:t> </a:t>
            </a:r>
            <a:r>
              <a:rPr lang="es-MX" dirty="0" err="1"/>
              <a:t>în</a:t>
            </a:r>
            <a:r>
              <a:rPr lang="es-MX" dirty="0"/>
              <a:t> </a:t>
            </a:r>
            <a:r>
              <a:rPr lang="es-MX" dirty="0" err="1"/>
              <a:t>corpul</a:t>
            </a:r>
            <a:r>
              <a:rPr lang="es-MX" dirty="0"/>
              <a:t> </a:t>
            </a:r>
            <a:r>
              <a:rPr lang="es-MX" dirty="0" err="1"/>
              <a:t>subprogramului</a:t>
            </a:r>
            <a:r>
              <a:rPr lang="es-MX" dirty="0"/>
              <a:t> </a:t>
            </a:r>
            <a:r>
              <a:rPr lang="es-MX" dirty="0" err="1"/>
              <a:t>trebuie</a:t>
            </a:r>
            <a:r>
              <a:rPr lang="es-MX" dirty="0"/>
              <a:t> </a:t>
            </a:r>
            <a:r>
              <a:rPr lang="es-MX" dirty="0" err="1"/>
              <a:t>să</a:t>
            </a:r>
            <a:r>
              <a:rPr lang="es-MX" dirty="0"/>
              <a:t> existe </a:t>
            </a:r>
            <a:r>
              <a:rPr lang="es-MX" dirty="0" err="1"/>
              <a:t>cel</a:t>
            </a:r>
            <a:r>
              <a:rPr lang="es-MX" dirty="0"/>
              <a:t> </a:t>
            </a:r>
            <a:r>
              <a:rPr lang="es-MX" dirty="0" err="1"/>
              <a:t>puţin</a:t>
            </a:r>
            <a:r>
              <a:rPr lang="es-MX" dirty="0"/>
              <a:t> o testare a </a:t>
            </a:r>
            <a:r>
              <a:rPr lang="es-MX" dirty="0" err="1"/>
              <a:t>unei</a:t>
            </a:r>
            <a:r>
              <a:rPr lang="es-MX" dirty="0"/>
              <a:t> </a:t>
            </a:r>
            <a:r>
              <a:rPr lang="es-MX" i="1" dirty="0" err="1">
                <a:solidFill>
                  <a:srgbClr val="BA2020"/>
                </a:solidFill>
              </a:rPr>
              <a:t>condiţii</a:t>
            </a:r>
            <a:r>
              <a:rPr lang="es-MX" i="1" dirty="0">
                <a:solidFill>
                  <a:srgbClr val="BA2020"/>
                </a:solidFill>
              </a:rPr>
              <a:t> de </a:t>
            </a:r>
            <a:r>
              <a:rPr lang="es-MX" i="1" dirty="0" err="1">
                <a:solidFill>
                  <a:srgbClr val="BA2020"/>
                </a:solidFill>
              </a:rPr>
              <a:t>oprire</a:t>
            </a:r>
            <a:r>
              <a:rPr lang="es-MX" dirty="0"/>
              <a:t>, la </a:t>
            </a:r>
            <a:r>
              <a:rPr lang="es-MX" dirty="0" err="1"/>
              <a:t>îndeplinirea</a:t>
            </a:r>
            <a:r>
              <a:rPr lang="es-MX" dirty="0"/>
              <a:t> </a:t>
            </a:r>
            <a:r>
              <a:rPr lang="es-MX" dirty="0" err="1"/>
              <a:t>căreia</a:t>
            </a:r>
            <a:r>
              <a:rPr lang="es-MX" dirty="0"/>
              <a:t> se </a:t>
            </a:r>
            <a:r>
              <a:rPr lang="es-MX" dirty="0" err="1"/>
              <a:t>întrerupe</a:t>
            </a:r>
            <a:r>
              <a:rPr lang="es-MX" dirty="0"/>
              <a:t> </a:t>
            </a:r>
            <a:r>
              <a:rPr lang="es-MX" dirty="0" err="1"/>
              <a:t>lanţul</a:t>
            </a:r>
            <a:r>
              <a:rPr lang="es-MX" dirty="0"/>
              <a:t> de auto-</a:t>
            </a:r>
            <a:r>
              <a:rPr lang="es-MX" dirty="0" err="1"/>
              <a:t>apeluri</a:t>
            </a:r>
            <a:r>
              <a:rPr lang="es-MX" dirty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8d47ced743020939ffa825d4dd370316cf7bc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8006</TotalTime>
  <Words>719</Words>
  <Application>Microsoft Office PowerPoint</Application>
  <PresentationFormat>Expunere pe ecran (4:3)</PresentationFormat>
  <Paragraphs>113</Paragraphs>
  <Slides>14</Slides>
  <Notes>2</Notes>
  <HiddenSlides>0</HiddenSlides>
  <MMClips>0</MMClips>
  <ScaleCrop>false</ScaleCrop>
  <HeadingPairs>
    <vt:vector size="6" baseType="variant">
      <vt:variant>
        <vt:lpstr>Fonturi utilizate</vt:lpstr>
      </vt:variant>
      <vt:variant>
        <vt:i4>7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14</vt:i4>
      </vt:variant>
    </vt:vector>
  </HeadingPairs>
  <TitlesOfParts>
    <vt:vector size="22" baseType="lpstr">
      <vt:lpstr>Arial</vt:lpstr>
      <vt:lpstr>Calibri</vt:lpstr>
      <vt:lpstr>Garamond</vt:lpstr>
      <vt:lpstr>Georgia</vt:lpstr>
      <vt:lpstr>Lucida Bright</vt:lpstr>
      <vt:lpstr>Wingdings</vt:lpstr>
      <vt:lpstr>Wingdings 2</vt:lpstr>
      <vt:lpstr>Organic</vt:lpstr>
      <vt:lpstr>                 Ce sunt Subprogramele recursive ?</vt:lpstr>
      <vt:lpstr>Să ne amintim</vt:lpstr>
      <vt:lpstr>Ce vom învăţa</vt:lpstr>
      <vt:lpstr>Definiţii recursive</vt:lpstr>
      <vt:lpstr>Funcţia factorial</vt:lpstr>
      <vt:lpstr>Recursiv şi iterativ</vt:lpstr>
      <vt:lpstr>O procedură recursivă</vt:lpstr>
      <vt:lpstr>Lista primelor n numere naturale</vt:lpstr>
      <vt:lpstr>Ce este un subprogram recursiv ?</vt:lpstr>
      <vt:lpstr>Cum scriem un subprogram recursiv ?</vt:lpstr>
      <vt:lpstr>Răspundeţi la întrebări</vt:lpstr>
      <vt:lpstr>Răspundeţi la întrebări</vt:lpstr>
      <vt:lpstr>Aţi înţeles ? Încercaţi să rezolvaţi</vt:lpstr>
      <vt:lpstr>Să recapitulăm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 sunt Subprogramele recursive ?</dc:title>
  <dc:creator>Gelu</dc:creator>
  <cp:lastModifiedBy>Iulia</cp:lastModifiedBy>
  <cp:revision>70</cp:revision>
  <dcterms:created xsi:type="dcterms:W3CDTF">2010-11-25T14:51:46Z</dcterms:created>
  <dcterms:modified xsi:type="dcterms:W3CDTF">2015-11-08T22:03:52Z</dcterms:modified>
</cp:coreProperties>
</file>